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3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37" r:id="rId2"/>
    <p:sldId id="269" r:id="rId3"/>
    <p:sldId id="461" r:id="rId4"/>
    <p:sldId id="516" r:id="rId5"/>
    <p:sldId id="527" r:id="rId6"/>
    <p:sldId id="520" r:id="rId7"/>
    <p:sldId id="528" r:id="rId8"/>
    <p:sldId id="529" r:id="rId9"/>
    <p:sldId id="524" r:id="rId10"/>
    <p:sldId id="522" r:id="rId11"/>
    <p:sldId id="530" r:id="rId12"/>
    <p:sldId id="551" r:id="rId13"/>
    <p:sldId id="531" r:id="rId14"/>
    <p:sldId id="532" r:id="rId15"/>
    <p:sldId id="533" r:id="rId16"/>
    <p:sldId id="534" r:id="rId17"/>
    <p:sldId id="535" r:id="rId18"/>
    <p:sldId id="536" r:id="rId19"/>
    <p:sldId id="537" r:id="rId20"/>
  </p:sldIdLst>
  <p:sldSz cx="12192000" cy="6858000"/>
  <p:notesSz cx="7315200" cy="96012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84A"/>
    <a:srgbClr val="EBC741"/>
    <a:srgbClr val="EAB048"/>
    <a:srgbClr val="2D73FF"/>
    <a:srgbClr val="094B28"/>
    <a:srgbClr val="C8D8F8"/>
    <a:srgbClr val="A3BEF3"/>
    <a:srgbClr val="C7C7C7"/>
    <a:srgbClr val="ECECEC"/>
    <a:srgbClr val="D56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0" autoAdjust="0"/>
    <p:restoredTop sz="85258" autoAdjust="0"/>
  </p:normalViewPr>
  <p:slideViewPr>
    <p:cSldViewPr snapToGrid="0">
      <p:cViewPr varScale="1">
        <p:scale>
          <a:sx n="78" d="100"/>
          <a:sy n="78" d="100"/>
        </p:scale>
        <p:origin x="1224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794ABCA-5550-2C4F-B5DC-55E39145716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D4C3281-55CB-3A47-94BD-22B429F88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76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C9EF311-2FD5-BC41-890C-B0AFC9F01AF7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00DA29-B564-FD48-9EE8-8CBDA5212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666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6x more expensive to acquire new customer vs. retaining an existing customer</a:t>
            </a:r>
          </a:p>
          <a:p>
            <a:endParaRPr lang="en-US" dirty="0"/>
          </a:p>
          <a:p>
            <a:r>
              <a:rPr lang="en-US" dirty="0"/>
              <a:t>The average company loses between 10 and 30% of it’s customer base annually.  These include the unfortunate death of a customer, the customer moves out of the area, but the biggest portion of this is from customer dissatisfaction.</a:t>
            </a:r>
          </a:p>
          <a:p>
            <a:endParaRPr lang="en-US" dirty="0"/>
          </a:p>
          <a:p>
            <a:r>
              <a:rPr lang="en-US" dirty="0"/>
              <a:t>7 out of 10 service providers cite customer retention and loyalty as critical growth factor.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0DA29-B564-FD48-9EE8-8CBDA52125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4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5955" y="159456"/>
            <a:ext cx="440267" cy="436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fld id="{136E1675-8178-C845-AAF5-2B6AA5B8A0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5955" y="170745"/>
            <a:ext cx="440267" cy="436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fld id="{136E1675-8178-C845-AAF5-2B6AA5B8A0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5955" y="170745"/>
            <a:ext cx="440267" cy="436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fld id="{136E1675-8178-C845-AAF5-2B6AA5B8A0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5955" y="170745"/>
            <a:ext cx="440267" cy="436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fld id="{136E1675-8178-C845-AAF5-2B6AA5B8A0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204700" cy="395111"/>
          </a:xfrm>
          <a:prstGeom prst="rect">
            <a:avLst/>
          </a:prstGeom>
          <a:gradFill>
            <a:gsLst>
              <a:gs pos="27000">
                <a:srgbClr val="174AB0"/>
              </a:gs>
              <a:gs pos="2000">
                <a:srgbClr val="A3BEF3"/>
              </a:gs>
              <a:gs pos="75000">
                <a:srgbClr val="002060"/>
              </a:gs>
              <a:gs pos="59000">
                <a:schemeClr val="tx1">
                  <a:lumMod val="75000"/>
                  <a:alpha val="92000"/>
                </a:schemeClr>
              </a:gs>
              <a:gs pos="38000">
                <a:srgbClr val="002060"/>
              </a:gs>
              <a:gs pos="88000">
                <a:srgbClr val="002060"/>
              </a:gs>
              <a:gs pos="98000">
                <a:srgbClr val="C8D8F8"/>
              </a:gs>
            </a:gsLst>
          </a:gra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1518194" y="166511"/>
            <a:ext cx="457199" cy="457199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 w="9525">
            <a:noFill/>
          </a:ln>
          <a:scene3d>
            <a:camera prst="orthographicFront"/>
            <a:lightRig rig="threePt" dir="t"/>
          </a:scene3d>
          <a:sp3d>
            <a:bevelT w="571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92089" y="148167"/>
            <a:ext cx="496711" cy="4700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/>
                <a:cs typeface="Rockwell"/>
              </a:defRPr>
            </a:lvl1pPr>
          </a:lstStyle>
          <a:p>
            <a:fld id="{136E1675-8178-C845-AAF5-2B6AA5B8A0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krispykremelogogray.png"/>
          <p:cNvPicPr>
            <a:picLocks noChangeAspect="1"/>
          </p:cNvPicPr>
          <p:nvPr userDrawn="1"/>
        </p:nvPicPr>
        <p:blipFill>
          <a:blip r:embed="rId6" cstate="print">
            <a:alphaModFix amt="6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" y="6162053"/>
            <a:ext cx="2057400" cy="7340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9810750" y="158751"/>
            <a:ext cx="187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Krispy Kreme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</a:rPr>
              <a:t> Rewards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46984" y="-720016"/>
            <a:ext cx="1690696" cy="1802690"/>
            <a:chOff x="8988149" y="-423613"/>
            <a:chExt cx="1021132" cy="160160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3" b="5146"/>
            <a:stretch/>
          </p:blipFill>
          <p:spPr>
            <a:xfrm rot="19671716">
              <a:off x="8988149" y="70658"/>
              <a:ext cx="1021132" cy="6378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3" b="5146"/>
            <a:stretch/>
          </p:blipFill>
          <p:spPr>
            <a:xfrm rot="13604795">
              <a:off x="8962345" y="76184"/>
              <a:ext cx="1058958" cy="6378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3" b="5146"/>
            <a:stretch/>
          </p:blipFill>
          <p:spPr>
            <a:xfrm rot="16200000">
              <a:off x="8691023" y="58264"/>
              <a:ext cx="1601603" cy="637850"/>
            </a:xfrm>
            <a:prstGeom prst="rect">
              <a:avLst/>
            </a:prstGeom>
          </p:spPr>
        </p:pic>
      </p:grp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7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079137" y="620526"/>
            <a:ext cx="4881396" cy="4881396"/>
          </a:xfrm>
          <a:prstGeom prst="ellipse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20792" y="2147561"/>
            <a:ext cx="3229546" cy="188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40">
              <a:lnSpc>
                <a:spcPct val="90000"/>
              </a:lnSpc>
            </a:pPr>
            <a:r>
              <a:rPr lang="en-CA" sz="4400" dirty="0">
                <a:solidFill>
                  <a:schemeClr val="bg1"/>
                </a:solidFill>
                <a:ea typeface="Open Sans Light" pitchFamily="34" charset="0"/>
                <a:cs typeface="Helvetica Neue"/>
              </a:rPr>
              <a:t>Krispy </a:t>
            </a:r>
          </a:p>
          <a:p>
            <a:pPr algn="ctr" defTabSz="1450940">
              <a:lnSpc>
                <a:spcPct val="90000"/>
              </a:lnSpc>
            </a:pPr>
            <a:r>
              <a:rPr lang="en-CA" sz="4400" dirty="0">
                <a:solidFill>
                  <a:schemeClr val="bg1"/>
                </a:solidFill>
                <a:ea typeface="Open Sans Light" pitchFamily="34" charset="0"/>
                <a:cs typeface="Helvetica Neue"/>
              </a:rPr>
              <a:t>Kreme</a:t>
            </a:r>
          </a:p>
          <a:p>
            <a:pPr algn="ctr" defTabSz="1450940">
              <a:lnSpc>
                <a:spcPct val="90000"/>
              </a:lnSpc>
            </a:pPr>
            <a:r>
              <a:rPr lang="en-CA" sz="4400" dirty="0">
                <a:solidFill>
                  <a:schemeClr val="bg1"/>
                </a:solidFill>
                <a:ea typeface="Open Sans Light" pitchFamily="34" charset="0"/>
                <a:cs typeface="Helvetica Neue"/>
              </a:rPr>
              <a:t>Rewards</a:t>
            </a:r>
          </a:p>
        </p:txBody>
      </p:sp>
      <p:sp>
        <p:nvSpPr>
          <p:cNvPr id="4" name="Oval 3"/>
          <p:cNvSpPr/>
          <p:nvPr/>
        </p:nvSpPr>
        <p:spPr>
          <a:xfrm>
            <a:off x="640863" y="432781"/>
            <a:ext cx="1539637" cy="1539637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9525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2" y="2314221"/>
            <a:ext cx="5294488" cy="4444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22" y="285406"/>
            <a:ext cx="4437927" cy="24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401619" y="855490"/>
            <a:ext cx="6115973" cy="600075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8334" y="170745"/>
            <a:ext cx="534334" cy="436034"/>
          </a:xfrm>
        </p:spPr>
        <p:txBody>
          <a:bodyPr/>
          <a:lstStyle/>
          <a:p>
            <a:fld id="{136E1675-8178-C845-AAF5-2B6AA5B8A0C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01619" y="936750"/>
            <a:ext cx="611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There are multiple ways to download the App:</a:t>
            </a:r>
          </a:p>
        </p:txBody>
      </p:sp>
      <p:pic>
        <p:nvPicPr>
          <p:cNvPr id="20" name="Downloadi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1" y="1581670"/>
            <a:ext cx="8042410" cy="4523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6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433" y="1636187"/>
            <a:ext cx="2276475" cy="1649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3036" y="1748374"/>
            <a:ext cx="209126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3600" b="0" dirty="0"/>
              <a:t>Joining the Program</a:t>
            </a:r>
          </a:p>
        </p:txBody>
      </p:sp>
      <p:pic>
        <p:nvPicPr>
          <p:cNvPr id="5" name="Join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3067" y="742949"/>
            <a:ext cx="9499600" cy="5343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67" y="935968"/>
            <a:ext cx="2803260" cy="498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2930" y="503490"/>
            <a:ext cx="1688106" cy="300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6891" y="503491"/>
            <a:ext cx="2276475" cy="16499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dirty="0"/>
              <a:t>Joining </a:t>
            </a:r>
          </a:p>
          <a:p>
            <a:pPr algn="ctr">
              <a:lnSpc>
                <a:spcPct val="80000"/>
              </a:lnSpc>
            </a:pPr>
            <a:r>
              <a:rPr lang="en-US" sz="3600" dirty="0"/>
              <a:t>the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891" y="2517515"/>
            <a:ext cx="23693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 members are taken through a brief tour of the main features the app provides.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0049" y="503491"/>
            <a:ext cx="1688106" cy="300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9341" y="501637"/>
            <a:ext cx="1689147" cy="300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"/>
          <a:stretch/>
        </p:blipFill>
        <p:spPr bwMode="auto">
          <a:xfrm>
            <a:off x="5416159" y="3687791"/>
            <a:ext cx="1741648" cy="298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"/>
          <a:stretch/>
        </p:blipFill>
        <p:spPr bwMode="auto">
          <a:xfrm>
            <a:off x="7532091" y="3687791"/>
            <a:ext cx="1730717" cy="298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"/>
          <a:stretch/>
        </p:blipFill>
        <p:spPr bwMode="auto">
          <a:xfrm>
            <a:off x="9640962" y="3670040"/>
            <a:ext cx="1745906" cy="30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0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625"/>
            <a:ext cx="12258675" cy="6871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0668" y="3324585"/>
            <a:ext cx="28684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Part II: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Features and Main Page Icons</a:t>
            </a:r>
          </a:p>
        </p:txBody>
      </p:sp>
      <p:sp>
        <p:nvSpPr>
          <p:cNvPr id="5" name="Oval 4"/>
          <p:cNvSpPr/>
          <p:nvPr/>
        </p:nvSpPr>
        <p:spPr>
          <a:xfrm>
            <a:off x="1016352" y="2627102"/>
            <a:ext cx="3457070" cy="3457070"/>
          </a:xfrm>
          <a:prstGeom prst="ellipse">
            <a:avLst/>
          </a:prstGeom>
          <a:noFill/>
          <a:ln w="9525">
            <a:solidFill>
              <a:srgbClr val="EAB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97" y="-13625"/>
            <a:ext cx="4437927" cy="24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48"/>
          <a:stretch/>
        </p:blipFill>
        <p:spPr>
          <a:xfrm>
            <a:off x="769627" y="4371508"/>
            <a:ext cx="2365998" cy="2390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4"/>
          <a:stretch/>
        </p:blipFill>
        <p:spPr>
          <a:xfrm>
            <a:off x="3217333" y="4611756"/>
            <a:ext cx="1619286" cy="2115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36"/>
          <a:stretch/>
        </p:blipFill>
        <p:spPr>
          <a:xfrm>
            <a:off x="5239743" y="4612756"/>
            <a:ext cx="1840691" cy="2115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r="8924"/>
          <a:stretch/>
        </p:blipFill>
        <p:spPr>
          <a:xfrm>
            <a:off x="8153401" y="467592"/>
            <a:ext cx="3086100" cy="6148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937" y="2969129"/>
            <a:ext cx="7172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800" dirty="0"/>
              <a:t>Information hub for the app</a:t>
            </a:r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800" dirty="0"/>
              <a:t>Access everything that the app has to offer…</a:t>
            </a:r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800" dirty="0"/>
              <a:t>Aligned with Limited Time Offers </a:t>
            </a:r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952626" y="938229"/>
            <a:ext cx="3395663" cy="1598194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52626" y="933442"/>
            <a:ext cx="3395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Page</a:t>
            </a:r>
          </a:p>
        </p:txBody>
      </p:sp>
    </p:spTree>
    <p:extLst>
      <p:ext uri="{BB962C8B-B14F-4D97-AF65-F5344CB8AC3E}">
        <p14:creationId xmlns:p14="http://schemas.microsoft.com/office/powerpoint/2010/main" val="41577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3864" y="2180533"/>
            <a:ext cx="49196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800" dirty="0"/>
              <a:t>The location nearest the member is shown, plus they have the ability to find another store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800" dirty="0"/>
              <a:t>The Hot Light is illuminated during that store’s Hot Light hours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2" y="124372"/>
            <a:ext cx="3790948" cy="1427654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1" y="186880"/>
            <a:ext cx="3790949" cy="132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Main Page: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Light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15" y="760104"/>
            <a:ext cx="3482485" cy="5711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4377" y="1035733"/>
            <a:ext cx="2835137" cy="5042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05925" y="4670472"/>
            <a:ext cx="1948229" cy="6330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16 0.22083 L 1.33574E-16 1.85185E-6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-1104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39720" y="2247229"/>
            <a:ext cx="49196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800" dirty="0"/>
              <a:t>Stored value is accessed from the menu screen by clicking on the card button.</a:t>
            </a:r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endParaRPr lang="en-US" sz="2800" dirty="0"/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800" dirty="0"/>
              <a:t>The member earns 5 points for every dollar spent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05326" y="114130"/>
            <a:ext cx="3790949" cy="1427654"/>
            <a:chOff x="466725" y="1856965"/>
            <a:chExt cx="3790949" cy="897110"/>
          </a:xfrm>
        </p:grpSpPr>
        <p:sp>
          <p:nvSpPr>
            <p:cNvPr id="7" name="Rectangle 6"/>
            <p:cNvSpPr/>
            <p:nvPr/>
          </p:nvSpPr>
          <p:spPr>
            <a:xfrm>
              <a:off x="466726" y="1856965"/>
              <a:ext cx="3790948" cy="89711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6725" y="1896244"/>
              <a:ext cx="3790949" cy="831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Main Page: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Rewards Points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8" y="680628"/>
            <a:ext cx="2921341" cy="552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8" t="30010" b="28827"/>
          <a:stretch/>
        </p:blipFill>
        <p:spPr bwMode="auto">
          <a:xfrm>
            <a:off x="8035290" y="4924379"/>
            <a:ext cx="2644767" cy="162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07171" y="5443895"/>
            <a:ext cx="24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4A"/>
                </a:solidFill>
                <a:latin typeface="Filmotype Lucky" pitchFamily="50" charset="0"/>
                <a:cs typeface="Arial" pitchFamily="34" charset="0"/>
              </a:rPr>
              <a:t>Stored Value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660181" y="3522048"/>
            <a:ext cx="635276" cy="3467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latin typeface="Calibri" pitchFamily="34" charset="0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1295457" y="3868802"/>
            <a:ext cx="2411714" cy="1575093"/>
          </a:xfrm>
          <a:prstGeom prst="straightConnector1">
            <a:avLst/>
          </a:prstGeom>
          <a:ln w="5715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24"/>
          <a:stretch/>
        </p:blipFill>
        <p:spPr>
          <a:xfrm>
            <a:off x="3673250" y="1865751"/>
            <a:ext cx="2806091" cy="280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9 0.10417 L 2.5E-6 -2.96296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849545"/>
            <a:ext cx="3321007" cy="5446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42901" y="102248"/>
            <a:ext cx="3790949" cy="1427654"/>
            <a:chOff x="466725" y="1856965"/>
            <a:chExt cx="3790949" cy="897110"/>
          </a:xfrm>
        </p:grpSpPr>
        <p:sp>
          <p:nvSpPr>
            <p:cNvPr id="7" name="Rectangle 6"/>
            <p:cNvSpPr/>
            <p:nvPr/>
          </p:nvSpPr>
          <p:spPr>
            <a:xfrm>
              <a:off x="466726" y="1856965"/>
              <a:ext cx="3790948" cy="89711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6725" y="1896244"/>
              <a:ext cx="3790949" cy="831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Main Page: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Messages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3864" y="1801457"/>
            <a:ext cx="49196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400" b="1" dirty="0"/>
              <a:t>The callout bubble above the Stored Value box indicates the number of unread messages in the members inbox</a:t>
            </a:r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endParaRPr lang="en-US" sz="2800" dirty="0"/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400" b="1" dirty="0"/>
              <a:t>Types of messages include:</a:t>
            </a:r>
          </a:p>
          <a:p>
            <a:pPr marL="742950" lvl="1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000" dirty="0"/>
              <a:t>Birthday Treats</a:t>
            </a:r>
          </a:p>
          <a:p>
            <a:pPr marL="742950" lvl="1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000" dirty="0"/>
              <a:t>Exclusive Offers</a:t>
            </a:r>
          </a:p>
          <a:p>
            <a:pPr marL="742950" lvl="1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000" dirty="0"/>
              <a:t>New Product News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963508" y="5300712"/>
            <a:ext cx="2194323" cy="48871"/>
          </a:xfrm>
          <a:prstGeom prst="straightConnector1">
            <a:avLst/>
          </a:prstGeom>
          <a:ln w="57150" cap="rnd">
            <a:solidFill>
              <a:srgbClr val="0070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57831" y="5122475"/>
            <a:ext cx="1491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4A"/>
                </a:solidFill>
                <a:latin typeface="Filmotype Lucky" pitchFamily="50" charset="0"/>
                <a:cs typeface="Arial" pitchFamily="34" charset="0"/>
              </a:rPr>
              <a:t>Messages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160359" y="5094666"/>
            <a:ext cx="637707" cy="509834"/>
          </a:xfrm>
          <a:prstGeom prst="roundRect">
            <a:avLst/>
          </a:prstGeom>
          <a:noFill/>
          <a:ln w="571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4098" name="Picture 2" descr="Q:\Training Center Department\Troy Folder\KK Rewards\App Screenshots\Messag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23"/>
          <a:stretch/>
        </p:blipFill>
        <p:spPr bwMode="auto">
          <a:xfrm>
            <a:off x="9089771" y="1444725"/>
            <a:ext cx="2815930" cy="3089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5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2" y="2401532"/>
            <a:ext cx="491966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400" b="1" dirty="0"/>
              <a:t>By pressing the bar code button, the member will be able to scan their app to receive rewards points</a:t>
            </a:r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endParaRPr lang="en-US" sz="2800" dirty="0"/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400" b="1" dirty="0"/>
              <a:t>The guest can also press the bar code button to use the mobile pay function as well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342901" y="102248"/>
            <a:ext cx="3790949" cy="1427654"/>
            <a:chOff x="466725" y="1856965"/>
            <a:chExt cx="3790949" cy="897110"/>
          </a:xfrm>
        </p:grpSpPr>
        <p:sp>
          <p:nvSpPr>
            <p:cNvPr id="7" name="Rectangle 6"/>
            <p:cNvSpPr/>
            <p:nvPr/>
          </p:nvSpPr>
          <p:spPr>
            <a:xfrm>
              <a:off x="466726" y="1856965"/>
              <a:ext cx="3790948" cy="89711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6725" y="1896244"/>
              <a:ext cx="3790949" cy="831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Main Page: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Bar Code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0" t="8928" b="44906"/>
          <a:stretch/>
        </p:blipFill>
        <p:spPr bwMode="auto">
          <a:xfrm>
            <a:off x="9675482" y="904291"/>
            <a:ext cx="2309293" cy="160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44151" r="358" b="1102"/>
          <a:stretch/>
        </p:blipFill>
        <p:spPr>
          <a:xfrm>
            <a:off x="5717408" y="2095500"/>
            <a:ext cx="4222112" cy="379082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05814" y="4510583"/>
            <a:ext cx="584729" cy="433434"/>
          </a:xfrm>
          <a:prstGeom prst="roundRect">
            <a:avLst/>
          </a:prstGeom>
          <a:noFill/>
          <a:ln w="571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cxnSp>
        <p:nvCxnSpPr>
          <p:cNvPr id="15" name="Straight Arrow Connector 14"/>
          <p:cNvCxnSpPr>
            <a:stCxn id="16" idx="1"/>
          </p:cNvCxnSpPr>
          <p:nvPr/>
        </p:nvCxnSpPr>
        <p:spPr>
          <a:xfrm flipH="1">
            <a:off x="9190543" y="2773287"/>
            <a:ext cx="735298" cy="1737296"/>
          </a:xfrm>
          <a:prstGeom prst="straightConnector1">
            <a:avLst/>
          </a:prstGeom>
          <a:ln w="57150" cap="rnd">
            <a:solidFill>
              <a:srgbClr val="0070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925841" y="2511677"/>
            <a:ext cx="219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4A"/>
                </a:solidFill>
                <a:latin typeface="Filmotype Lucky" pitchFamily="50" charset="0"/>
                <a:cs typeface="Arial" pitchFamily="34" charset="0"/>
              </a:rPr>
              <a:t>Bar code</a:t>
            </a:r>
          </a:p>
        </p:txBody>
      </p:sp>
    </p:spTree>
    <p:extLst>
      <p:ext uri="{BB962C8B-B14F-4D97-AF65-F5344CB8AC3E}">
        <p14:creationId xmlns:p14="http://schemas.microsoft.com/office/powerpoint/2010/main" val="2086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9577" y="2001482"/>
            <a:ext cx="491966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400" b="1" dirty="0"/>
              <a:t>The Menu Screen allows access to:</a:t>
            </a:r>
          </a:p>
          <a:p>
            <a:pPr marL="742950" lvl="1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dirty="0"/>
              <a:t>Messages</a:t>
            </a:r>
          </a:p>
          <a:p>
            <a:pPr marL="742950" lvl="1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dirty="0"/>
              <a:t>Stored Value functionality</a:t>
            </a:r>
          </a:p>
          <a:p>
            <a:pPr marL="742950" lvl="1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dirty="0"/>
              <a:t>Gift Functionality</a:t>
            </a:r>
          </a:p>
          <a:p>
            <a:pPr marL="742950" lvl="1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dirty="0"/>
              <a:t>Member Profile Information</a:t>
            </a:r>
          </a:p>
          <a:p>
            <a:pPr marL="742950" lvl="1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dirty="0"/>
              <a:t>Order History</a:t>
            </a:r>
          </a:p>
          <a:p>
            <a:pPr marL="742950" lvl="1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dirty="0"/>
              <a:t>App Help</a:t>
            </a:r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endParaRPr lang="en-US" sz="2800" dirty="0"/>
          </a:p>
          <a:p>
            <a:pPr marL="285750" indent="-285750"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400" b="1" dirty="0"/>
              <a:t>The Menu Screen Button is available on every screen within the app!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342901" y="102248"/>
            <a:ext cx="3790949" cy="1427654"/>
            <a:chOff x="466725" y="1856965"/>
            <a:chExt cx="3790949" cy="897110"/>
          </a:xfrm>
        </p:grpSpPr>
        <p:sp>
          <p:nvSpPr>
            <p:cNvPr id="7" name="Rectangle 6"/>
            <p:cNvSpPr/>
            <p:nvPr/>
          </p:nvSpPr>
          <p:spPr>
            <a:xfrm>
              <a:off x="466726" y="1856965"/>
              <a:ext cx="3790948" cy="89711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6725" y="1896244"/>
              <a:ext cx="3790949" cy="831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Main Page: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Menu screen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0" b="62677"/>
          <a:stretch/>
        </p:blipFill>
        <p:spPr>
          <a:xfrm>
            <a:off x="9570753" y="1253733"/>
            <a:ext cx="2395469" cy="28610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51" y="837883"/>
            <a:ext cx="3095897" cy="5506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ounded Rectangle 18"/>
          <p:cNvSpPr/>
          <p:nvPr/>
        </p:nvSpPr>
        <p:spPr>
          <a:xfrm>
            <a:off x="10249603" y="2349685"/>
            <a:ext cx="599371" cy="499372"/>
          </a:xfrm>
          <a:prstGeom prst="roundRect">
            <a:avLst/>
          </a:prstGeom>
          <a:noFill/>
          <a:ln w="7620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27903" y="869165"/>
            <a:ext cx="991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4A"/>
                </a:solidFill>
                <a:latin typeface="Filmotype Lucky" pitchFamily="50" charset="0"/>
                <a:cs typeface="Arial" pitchFamily="34" charset="0"/>
              </a:rPr>
              <a:t>Menu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107711" y="1291833"/>
            <a:ext cx="331414" cy="1038802"/>
          </a:xfrm>
          <a:prstGeom prst="straightConnector1">
            <a:avLst/>
          </a:prstGeom>
          <a:ln w="57150" cap="rnd">
            <a:solidFill>
              <a:srgbClr val="0070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6 0.00278 L 0.00079 -1.11111E-6 " pathEditMode="relative" rAng="0" ptsTypes="AA">
                                      <p:cBhvr>
                                        <p:cTn id="24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4216" y="387096"/>
            <a:ext cx="8064768" cy="2157363"/>
            <a:chOff x="2094216" y="387096"/>
            <a:chExt cx="8064768" cy="2157363"/>
          </a:xfrm>
          <a:solidFill>
            <a:schemeClr val="bg2">
              <a:lumMod val="7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 flipV="1">
              <a:off x="3439345" y="1198038"/>
              <a:ext cx="5385684" cy="53191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6"/>
            <p:cNvSpPr>
              <a:spLocks/>
            </p:cNvSpPr>
            <p:nvPr/>
          </p:nvSpPr>
          <p:spPr bwMode="auto">
            <a:xfrm flipV="1">
              <a:off x="2094216" y="387096"/>
              <a:ext cx="1346420" cy="1346420"/>
            </a:xfrm>
            <a:custGeom>
              <a:avLst/>
              <a:gdLst>
                <a:gd name="T0" fmla="*/ 34 w 86"/>
                <a:gd name="T1" fmla="*/ 86 h 86"/>
                <a:gd name="T2" fmla="*/ 0 w 86"/>
                <a:gd name="T3" fmla="*/ 86 h 86"/>
                <a:gd name="T4" fmla="*/ 86 w 86"/>
                <a:gd name="T5" fmla="*/ 0 h 86"/>
                <a:gd name="T6" fmla="*/ 86 w 86"/>
                <a:gd name="T7" fmla="*/ 34 h 86"/>
                <a:gd name="T8" fmla="*/ 34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34" y="86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57" y="34"/>
                    <a:pt x="34" y="57"/>
                    <a:pt x="34" y="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flipV="1">
              <a:off x="8825029" y="1198038"/>
              <a:ext cx="1333955" cy="1346421"/>
            </a:xfrm>
            <a:custGeom>
              <a:avLst/>
              <a:gdLst>
                <a:gd name="T0" fmla="*/ 52 w 85"/>
                <a:gd name="T1" fmla="*/ 0 h 86"/>
                <a:gd name="T2" fmla="*/ 85 w 85"/>
                <a:gd name="T3" fmla="*/ 0 h 86"/>
                <a:gd name="T4" fmla="*/ 0 w 85"/>
                <a:gd name="T5" fmla="*/ 86 h 86"/>
                <a:gd name="T6" fmla="*/ 0 w 85"/>
                <a:gd name="T7" fmla="*/ 52 h 86"/>
                <a:gd name="T8" fmla="*/ 52 w 8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6">
                  <a:moveTo>
                    <a:pt x="52" y="0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85" y="47"/>
                    <a:pt x="47" y="86"/>
                    <a:pt x="0" y="86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9" y="52"/>
                    <a:pt x="52" y="29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95500" y="2544459"/>
            <a:ext cx="8063484" cy="2158076"/>
            <a:chOff x="2095500" y="2544459"/>
            <a:chExt cx="8063484" cy="2158076"/>
          </a:xfrm>
          <a:solidFill>
            <a:srgbClr val="AFABAB">
              <a:alpha val="7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 flipV="1">
              <a:off x="3439345" y="3354804"/>
              <a:ext cx="5385684" cy="53191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 flipV="1">
              <a:off x="8825029" y="2544459"/>
              <a:ext cx="1333955" cy="1342264"/>
            </a:xfrm>
            <a:custGeom>
              <a:avLst/>
              <a:gdLst>
                <a:gd name="T0" fmla="*/ 52 w 85"/>
                <a:gd name="T1" fmla="*/ 86 h 86"/>
                <a:gd name="T2" fmla="*/ 85 w 85"/>
                <a:gd name="T3" fmla="*/ 86 h 86"/>
                <a:gd name="T4" fmla="*/ 0 w 85"/>
                <a:gd name="T5" fmla="*/ 0 h 86"/>
                <a:gd name="T6" fmla="*/ 0 w 85"/>
                <a:gd name="T7" fmla="*/ 34 h 86"/>
                <a:gd name="T8" fmla="*/ 52 w 85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6">
                  <a:moveTo>
                    <a:pt x="52" y="86"/>
                  </a:moveTo>
                  <a:cubicBezTo>
                    <a:pt x="85" y="86"/>
                    <a:pt x="85" y="86"/>
                    <a:pt x="85" y="86"/>
                  </a:cubicBezTo>
                  <a:cubicBezTo>
                    <a:pt x="85" y="39"/>
                    <a:pt x="47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9" y="34"/>
                    <a:pt x="52" y="57"/>
                    <a:pt x="52" y="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 flipV="1">
              <a:off x="2095500" y="3356114"/>
              <a:ext cx="1346421" cy="1346421"/>
            </a:xfrm>
            <a:custGeom>
              <a:avLst/>
              <a:gdLst>
                <a:gd name="T0" fmla="*/ 34 w 86"/>
                <a:gd name="T1" fmla="*/ 0 h 86"/>
                <a:gd name="T2" fmla="*/ 0 w 86"/>
                <a:gd name="T3" fmla="*/ 0 h 86"/>
                <a:gd name="T4" fmla="*/ 86 w 86"/>
                <a:gd name="T5" fmla="*/ 86 h 86"/>
                <a:gd name="T6" fmla="*/ 86 w 86"/>
                <a:gd name="T7" fmla="*/ 52 h 86"/>
                <a:gd name="T8" fmla="*/ 34 w 86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8"/>
                    <a:pt x="39" y="86"/>
                    <a:pt x="86" y="86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57" y="52"/>
                    <a:pt x="34" y="29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352800" y="45317"/>
            <a:ext cx="5080000" cy="6812683"/>
          </a:xfrm>
          <a:prstGeom prst="rect">
            <a:avLst/>
          </a:prstGeom>
          <a:solidFill>
            <a:srgbClr val="42884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 descr="Q:\Training Center Department\Troy Folder\KK Rewards\App Screenshots\Points sc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3800">
            <a:off x="6402741" y="1720932"/>
            <a:ext cx="2549193" cy="4823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90" y="1561436"/>
            <a:ext cx="3009619" cy="4935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528483" y="530963"/>
            <a:ext cx="4728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 Neue"/>
              </a:rPr>
              <a:t>So, what is Krispy Kreme Rewards?</a:t>
            </a: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4"/>
          </p:nvPr>
        </p:nvSpPr>
        <p:spPr>
          <a:xfrm>
            <a:off x="11496322" y="206728"/>
            <a:ext cx="495300" cy="365125"/>
          </a:xfrm>
        </p:spPr>
        <p:txBody>
          <a:bodyPr/>
          <a:lstStyle/>
          <a:p>
            <a:fld id="{AE583915-90DC-4D88-9A71-6297A374BA02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Q:\Training Center Department\Troy Folder\KK Rewards\App Screenshots\Loading app Sc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7436">
            <a:off x="2874146" y="1796763"/>
            <a:ext cx="2519557" cy="4767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095500" y="4702535"/>
            <a:ext cx="8665168" cy="1604225"/>
            <a:chOff x="2095500" y="4702535"/>
            <a:chExt cx="8665168" cy="1604225"/>
          </a:xfrm>
          <a:solidFill>
            <a:srgbClr val="AFABAB">
              <a:alpha val="7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Freeform 17"/>
            <p:cNvSpPr>
              <a:spLocks/>
            </p:cNvSpPr>
            <p:nvPr/>
          </p:nvSpPr>
          <p:spPr bwMode="auto">
            <a:xfrm flipV="1">
              <a:off x="9854743" y="5242921"/>
              <a:ext cx="905925" cy="1063839"/>
            </a:xfrm>
            <a:custGeom>
              <a:avLst/>
              <a:gdLst>
                <a:gd name="T0" fmla="*/ 0 w 218"/>
                <a:gd name="T1" fmla="*/ 256 h 256"/>
                <a:gd name="T2" fmla="*/ 0 w 218"/>
                <a:gd name="T3" fmla="*/ 0 h 256"/>
                <a:gd name="T4" fmla="*/ 218 w 218"/>
                <a:gd name="T5" fmla="*/ 128 h 256"/>
                <a:gd name="T6" fmla="*/ 0 w 218"/>
                <a:gd name="T7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8" h="256">
                  <a:moveTo>
                    <a:pt x="0" y="256"/>
                  </a:moveTo>
                  <a:lnTo>
                    <a:pt x="0" y="0"/>
                  </a:lnTo>
                  <a:lnTo>
                    <a:pt x="218" y="128"/>
                  </a:lnTo>
                  <a:lnTo>
                    <a:pt x="0" y="2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 flipV="1">
              <a:off x="2095500" y="4702535"/>
              <a:ext cx="1346421" cy="1329799"/>
            </a:xfrm>
            <a:custGeom>
              <a:avLst/>
              <a:gdLst>
                <a:gd name="T0" fmla="*/ 34 w 86"/>
                <a:gd name="T1" fmla="*/ 85 h 85"/>
                <a:gd name="T2" fmla="*/ 0 w 86"/>
                <a:gd name="T3" fmla="*/ 85 h 85"/>
                <a:gd name="T4" fmla="*/ 86 w 86"/>
                <a:gd name="T5" fmla="*/ 0 h 85"/>
                <a:gd name="T6" fmla="*/ 86 w 86"/>
                <a:gd name="T7" fmla="*/ 33 h 85"/>
                <a:gd name="T8" fmla="*/ 34 w 86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5">
                  <a:moveTo>
                    <a:pt x="34" y="85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57" y="33"/>
                    <a:pt x="34" y="57"/>
                    <a:pt x="34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 flipV="1">
              <a:off x="3437999" y="5514921"/>
              <a:ext cx="6420435" cy="5152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3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5100" y="20979"/>
            <a:ext cx="3910189" cy="1773954"/>
          </a:xfrm>
          <a:prstGeom prst="rect">
            <a:avLst/>
          </a:prstGeom>
          <a:solidFill>
            <a:srgbClr val="42884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948476"/>
            <a:ext cx="5029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chemeClr val="accent5"/>
              </a:buClr>
              <a:buSzPct val="104000"/>
            </a:pPr>
            <a:endParaRPr lang="en-US" sz="2000" b="1" dirty="0"/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000" b="1" dirty="0"/>
              <a:t>Members earn points for purchases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04000"/>
              <a:buFont typeface="Wingdings" charset="2"/>
              <a:buChar char=""/>
            </a:pPr>
            <a:endParaRPr lang="en-US" sz="2000" b="1" dirty="0"/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000" b="1" dirty="0"/>
              <a:t>Members also become eligible for free items and special offers/opportunities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04000"/>
              <a:buFont typeface="Wingdings" charset="2"/>
              <a:buChar char=""/>
            </a:pPr>
            <a:endParaRPr lang="en-US" sz="2000" b="1" dirty="0"/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04000"/>
              <a:buFont typeface="Wingdings" charset="2"/>
              <a:buChar char=""/>
            </a:pPr>
            <a:r>
              <a:rPr lang="en-US" sz="2000" b="1" dirty="0"/>
              <a:t>It is available via a </a:t>
            </a:r>
            <a:r>
              <a:rPr lang="en-US" sz="2000" b="1"/>
              <a:t>mobile app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525955" y="159456"/>
            <a:ext cx="440267" cy="436034"/>
          </a:xfrm>
        </p:spPr>
        <p:txBody>
          <a:bodyPr/>
          <a:lstStyle/>
          <a:p>
            <a:fld id="{2162F759-A980-4399-8D7B-FBC930CC687B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r="4398"/>
          <a:stretch/>
        </p:blipFill>
        <p:spPr>
          <a:xfrm>
            <a:off x="5497688" y="1794933"/>
            <a:ext cx="6186311" cy="3908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B048"/>
            </a:solidFill>
            <a:miter lim="800000"/>
          </a:ln>
          <a:effectLst>
            <a:outerShdw blurRad="304800" dist="266700" dir="3120000" algn="t" rotWithShape="0">
              <a:prstClr val="black">
                <a:alpha val="33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87" y="4384874"/>
            <a:ext cx="3635653" cy="190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2137" r="8900"/>
          <a:stretch/>
        </p:blipFill>
        <p:spPr>
          <a:xfrm>
            <a:off x="7680355" y="2039086"/>
            <a:ext cx="3750018" cy="2270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79" y="-69415"/>
            <a:ext cx="4152935" cy="26611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2" y="20979"/>
            <a:ext cx="3179224" cy="17540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98">
            <a:off x="8245988" y="1577433"/>
            <a:ext cx="2612334" cy="4343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745">
            <a:off x="6914408" y="1429033"/>
            <a:ext cx="1870444" cy="436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988">
            <a:off x="5708043" y="2715490"/>
            <a:ext cx="1936486" cy="333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5334000" y="1254688"/>
            <a:ext cx="6743700" cy="5238750"/>
            <a:chOff x="13091375" y="4392663"/>
            <a:chExt cx="6743700" cy="5238750"/>
          </a:xfrm>
        </p:grpSpPr>
        <p:sp>
          <p:nvSpPr>
            <p:cNvPr id="24" name="Rounded Rectangle 23"/>
            <p:cNvSpPr/>
            <p:nvPr/>
          </p:nvSpPr>
          <p:spPr>
            <a:xfrm>
              <a:off x="13370069" y="4715633"/>
              <a:ext cx="6186312" cy="4592810"/>
            </a:xfrm>
            <a:prstGeom prst="roundRect">
              <a:avLst>
                <a:gd name="adj" fmla="val 904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375" y="4392663"/>
              <a:ext cx="6743700" cy="523875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555364" y="3197411"/>
            <a:ext cx="1801493" cy="3497431"/>
            <a:chOff x="1908313" y="2894979"/>
            <a:chExt cx="1801493" cy="3497431"/>
          </a:xfrm>
        </p:grpSpPr>
        <p:sp>
          <p:nvSpPr>
            <p:cNvPr id="23" name="Rounded Rectangle 22"/>
            <p:cNvSpPr/>
            <p:nvPr/>
          </p:nvSpPr>
          <p:spPr>
            <a:xfrm>
              <a:off x="2039715" y="3137959"/>
              <a:ext cx="1538687" cy="29656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313" y="2894979"/>
              <a:ext cx="1801493" cy="3497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5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1" y="972717"/>
            <a:ext cx="2611316" cy="26113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38578" y="175678"/>
            <a:ext cx="7913511" cy="1178989"/>
          </a:xfrm>
          <a:prstGeom prst="rect">
            <a:avLst/>
          </a:prstGeom>
          <a:solidFill>
            <a:srgbClr val="42884A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577" y="469706"/>
            <a:ext cx="791351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we created a Rewards Program…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2000" y="-1168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98" y="1411603"/>
            <a:ext cx="7297020" cy="54727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92851" y="3705812"/>
            <a:ext cx="23595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>
                <a:ln w="11430"/>
                <a:solidFill>
                  <a:srgbClr val="2D7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elta BQ" panose="02000503060000020003" pitchFamily="2" charset="0"/>
              </a:rPr>
              <a:t>6X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2" b="12642"/>
          <a:stretch/>
        </p:blipFill>
        <p:spPr>
          <a:xfrm>
            <a:off x="9212709" y="1328806"/>
            <a:ext cx="2620657" cy="18991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46" y="2775473"/>
            <a:ext cx="2611316" cy="2611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1" y="4601090"/>
            <a:ext cx="2611316" cy="26113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74" y="4601090"/>
            <a:ext cx="2611316" cy="26113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74" y="2743286"/>
            <a:ext cx="2611316" cy="26113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7" y="2775473"/>
            <a:ext cx="2611316" cy="26113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75" y="972717"/>
            <a:ext cx="2611316" cy="26113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0" b="12893"/>
          <a:stretch/>
        </p:blipFill>
        <p:spPr>
          <a:xfrm>
            <a:off x="9212709" y="3153542"/>
            <a:ext cx="2620657" cy="18551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709" y="4620880"/>
            <a:ext cx="2620657" cy="25717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40" y="1407934"/>
            <a:ext cx="8683873" cy="5312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39" y="1320015"/>
            <a:ext cx="8692665" cy="571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50379"/>
            <a:ext cx="121920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+mj-lt"/>
                <a:cs typeface="Calibri "/>
              </a:rPr>
              <a:t>Krispy Kreme Rewards Drives:</a:t>
            </a:r>
          </a:p>
          <a:p>
            <a:pPr algn="ctr"/>
            <a:endParaRPr lang="en-US" sz="4000" dirty="0">
              <a:solidFill>
                <a:srgbClr val="000000"/>
              </a:solidFill>
              <a:latin typeface="+mj-lt"/>
              <a:cs typeface="Calibri "/>
            </a:endParaRPr>
          </a:p>
          <a:p>
            <a:pPr algn="ctr"/>
            <a:r>
              <a:rPr lang="en-US" sz="4000" b="1" dirty="0">
                <a:solidFill>
                  <a:schemeClr val="accent5"/>
                </a:solidFill>
                <a:latin typeface="+mj-lt"/>
                <a:cs typeface="Helvetica Neue"/>
              </a:rPr>
              <a:t>One more visit</a:t>
            </a:r>
            <a:r>
              <a:rPr lang="en-US" sz="4000" dirty="0">
                <a:solidFill>
                  <a:schemeClr val="accent5"/>
                </a:solidFill>
                <a:latin typeface="+mj-lt"/>
                <a:cs typeface="Helvetica Neue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477219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latin typeface="+mj-lt"/>
                <a:cs typeface="Helvetica Neue"/>
              </a:rPr>
              <a:t>Purchase of one more item</a:t>
            </a:r>
            <a:r>
              <a:rPr lang="en-US" sz="4000" dirty="0">
                <a:solidFill>
                  <a:schemeClr val="accent5"/>
                </a:solidFill>
                <a:latin typeface="+mj-lt"/>
                <a:cs typeface="Helvetica Neue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463416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latin typeface="+mj-lt"/>
                <a:cs typeface="Helvetica Neue"/>
              </a:rPr>
              <a:t>Purchase of a new item</a:t>
            </a:r>
            <a:r>
              <a:rPr lang="en-US" sz="4000" dirty="0">
                <a:solidFill>
                  <a:schemeClr val="accent5"/>
                </a:solidFill>
                <a:latin typeface="+mj-lt"/>
                <a:cs typeface="Helvetica Neue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475159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latin typeface="+mj-lt"/>
                <a:cs typeface="Helvetica Neue"/>
              </a:rPr>
              <a:t>Sharing and inviting friends to participate</a:t>
            </a:r>
            <a:r>
              <a:rPr lang="en-US" sz="4000" dirty="0">
                <a:solidFill>
                  <a:schemeClr val="accent5"/>
                </a:solidFill>
                <a:latin typeface="+mj-lt"/>
                <a:cs typeface="Helvetica Neue"/>
              </a:rPr>
              <a:t>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40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7" grpId="1"/>
      <p:bldP spid="8" grpId="0"/>
      <p:bldP spid="8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5099" y="422016"/>
            <a:ext cx="6068276" cy="6435984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165099" y="422016"/>
            <a:ext cx="6055575" cy="850900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3700" y="1873079"/>
            <a:ext cx="476660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/>
              </a:buClr>
              <a:buSzPct val="110000"/>
              <a:buFont typeface="Wingdings" charset="2"/>
              <a:buChar char=""/>
            </a:pPr>
            <a:r>
              <a:rPr lang="en-US" sz="2000" b="1" dirty="0">
                <a:solidFill>
                  <a:prstClr val="black"/>
                </a:solidFill>
              </a:rPr>
              <a:t>We are able to see and understand guest behavior</a:t>
            </a:r>
          </a:p>
          <a:p>
            <a:pPr marL="285750" lvl="0" indent="-285750">
              <a:buClr>
                <a:schemeClr val="accent5"/>
              </a:buClr>
              <a:buSzPct val="110000"/>
              <a:buFont typeface="Wingdings" charset="2"/>
              <a:buChar char=""/>
            </a:pPr>
            <a:endParaRPr lang="en-US" sz="2000" b="1" dirty="0">
              <a:solidFill>
                <a:prstClr val="black"/>
              </a:solidFill>
            </a:endParaRPr>
          </a:p>
          <a:p>
            <a:pPr marL="285750" lvl="0" indent="-285750">
              <a:buClr>
                <a:schemeClr val="accent5"/>
              </a:buClr>
              <a:buSzPct val="110000"/>
              <a:buFont typeface="Wingdings" charset="2"/>
              <a:buChar char=""/>
            </a:pPr>
            <a:r>
              <a:rPr lang="en-US" sz="2000" b="1" dirty="0">
                <a:solidFill>
                  <a:prstClr val="black"/>
                </a:solidFill>
              </a:rPr>
              <a:t>We are able to track and influence purchases and frequency</a:t>
            </a:r>
            <a:r>
              <a:rPr lang="en-US" sz="2000" dirty="0">
                <a:solidFill>
                  <a:prstClr val="black"/>
                </a:solidFill>
              </a:rPr>
              <a:t/>
            </a:r>
            <a:br>
              <a:rPr lang="en-US" sz="2000" dirty="0">
                <a:solidFill>
                  <a:prstClr val="black"/>
                </a:solidFill>
              </a:rPr>
            </a:br>
            <a:endParaRPr lang="en-US" sz="2000" b="1" dirty="0">
              <a:solidFill>
                <a:prstClr val="black"/>
              </a:solidFill>
            </a:endParaRPr>
          </a:p>
          <a:p>
            <a:pPr marL="285750" indent="-285750">
              <a:buClr>
                <a:schemeClr val="accent5"/>
              </a:buClr>
              <a:buSzPct val="110000"/>
              <a:buFont typeface="Wingdings" charset="2"/>
              <a:buChar char=""/>
            </a:pPr>
            <a:r>
              <a:rPr lang="en-US" sz="2000" b="1" dirty="0">
                <a:solidFill>
                  <a:prstClr val="black"/>
                </a:solidFill>
              </a:rPr>
              <a:t>We customize programs based on behavior</a:t>
            </a:r>
          </a:p>
          <a:p>
            <a:pPr marL="285750" indent="-285750">
              <a:buClr>
                <a:schemeClr val="accent5"/>
              </a:buClr>
              <a:buSzPct val="110000"/>
              <a:buFont typeface="Wingdings" charset="2"/>
              <a:buChar char=""/>
            </a:pPr>
            <a:endParaRPr lang="en-US" sz="2000" b="1" dirty="0">
              <a:solidFill>
                <a:prstClr val="black"/>
              </a:solidFill>
            </a:endParaRPr>
          </a:p>
          <a:p>
            <a:pPr marL="285750" indent="-285750">
              <a:buClr>
                <a:schemeClr val="accent5"/>
              </a:buClr>
              <a:buSzPct val="110000"/>
              <a:buFont typeface="Wingdings" charset="2"/>
              <a:buChar char=""/>
            </a:pPr>
            <a:r>
              <a:rPr lang="en-US" sz="2000" b="1" dirty="0">
                <a:solidFill>
                  <a:prstClr val="black"/>
                </a:solidFill>
              </a:rPr>
              <a:t>More engaged guests = increased sales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lvl="0"/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831" y="598384"/>
            <a:ext cx="5849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Benefits of the Program</a:t>
            </a:r>
          </a:p>
          <a:p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R:\Marketing Department\Brand Identity\Lifestyle\Misc Shop\DKM_144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02" y="2031022"/>
            <a:ext cx="6802983" cy="4541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wilson\Pictures\ar_post-2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" r="1583" b="12303"/>
          <a:stretch/>
        </p:blipFill>
        <p:spPr bwMode="auto">
          <a:xfrm>
            <a:off x="2083242" y="1067944"/>
            <a:ext cx="9180527" cy="510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38578" y="175679"/>
            <a:ext cx="7913511" cy="786430"/>
          </a:xfrm>
          <a:prstGeom prst="rect">
            <a:avLst/>
          </a:prstGeom>
          <a:solidFill>
            <a:srgbClr val="42884A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38578" y="273428"/>
            <a:ext cx="791351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Kick-Off (Pilot)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627" y="4923196"/>
            <a:ext cx="42737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/>
              </a:buClr>
              <a:buSzPct val="110000"/>
              <a:buFont typeface="Wingdings" charset="2"/>
              <a:buChar char=""/>
            </a:pPr>
            <a:r>
              <a:rPr lang="en-US" sz="1600" b="1" dirty="0">
                <a:solidFill>
                  <a:prstClr val="black"/>
                </a:solidFill>
              </a:rPr>
              <a:t>Program launched December 4, 2014</a:t>
            </a:r>
          </a:p>
          <a:p>
            <a:pPr marL="285750" lvl="0" indent="-285750">
              <a:buClr>
                <a:schemeClr val="accent5"/>
              </a:buClr>
              <a:buSzPct val="110000"/>
              <a:buFont typeface="Wingdings" charset="2"/>
              <a:buChar char=""/>
            </a:pPr>
            <a:endParaRPr lang="en-US" sz="1600" b="1" dirty="0">
              <a:solidFill>
                <a:prstClr val="black"/>
              </a:solidFill>
            </a:endParaRPr>
          </a:p>
          <a:p>
            <a:pPr marL="285750" lvl="0" indent="-285750">
              <a:buClr>
                <a:schemeClr val="accent5"/>
              </a:buClr>
              <a:buSzPct val="110000"/>
              <a:buFont typeface="Wingdings" charset="2"/>
              <a:buChar char=""/>
            </a:pPr>
            <a:r>
              <a:rPr lang="en-US" sz="1600" b="1" dirty="0">
                <a:solidFill>
                  <a:prstClr val="black"/>
                </a:solidFill>
              </a:rPr>
              <a:t>18 shops in several different markets</a:t>
            </a:r>
          </a:p>
        </p:txBody>
      </p:sp>
      <p:pic>
        <p:nvPicPr>
          <p:cNvPr id="2051" name="Picture 3" descr="C:\Users\twilson\Pictures\location_map_pin_yellow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57" y="3265292"/>
            <a:ext cx="380758" cy="5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twilson\Pictures\location_map_pin_yellow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108" y="2027042"/>
            <a:ext cx="380758" cy="5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twilson\Pictures\location_map_pin_yellow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206" y="2178519"/>
            <a:ext cx="380758" cy="5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twilson\Pictures\location_map_pin_yellow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983" y="2720724"/>
            <a:ext cx="380758" cy="5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twilson\Pictures\location_map_pin_yellow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409" y="3211424"/>
            <a:ext cx="380758" cy="5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2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2830" y="6263327"/>
            <a:ext cx="2047164" cy="581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72568" y="47258"/>
            <a:ext cx="8758968" cy="561976"/>
            <a:chOff x="1838326" y="5726662"/>
            <a:chExt cx="8758968" cy="561976"/>
          </a:xfrm>
        </p:grpSpPr>
        <p:sp>
          <p:nvSpPr>
            <p:cNvPr id="3" name="Rectangle 2"/>
            <p:cNvSpPr/>
            <p:nvPr/>
          </p:nvSpPr>
          <p:spPr>
            <a:xfrm>
              <a:off x="1838326" y="5726662"/>
              <a:ext cx="8758968" cy="561976"/>
            </a:xfrm>
            <a:prstGeom prst="rect">
              <a:avLst/>
            </a:prstGeom>
            <a:solidFill>
              <a:srgbClr val="42884A"/>
            </a:solidFill>
            <a:effectLst>
              <a:outerShdw blurRad="165100" dist="152400" dir="2700000" algn="tl" rotWithShape="0">
                <a:prstClr val="black">
                  <a:alpha val="31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38326" y="5836834"/>
              <a:ext cx="875896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There are now over 500,000 members in the program with 35,000 signing up monthly.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29" y="624477"/>
            <a:ext cx="10208530" cy="617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1076325" y="5940161"/>
            <a:ext cx="414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Krispy Kreme Rewards is now available to </a:t>
            </a:r>
            <a:r>
              <a:rPr lang="en-US" b="1" u="sng" dirty="0"/>
              <a:t>anyone</a:t>
            </a:r>
            <a:r>
              <a:rPr lang="en-US" b="1" dirty="0"/>
              <a:t> in the U.S.</a:t>
            </a:r>
          </a:p>
        </p:txBody>
      </p:sp>
    </p:spTree>
    <p:extLst>
      <p:ext uri="{BB962C8B-B14F-4D97-AF65-F5344CB8AC3E}">
        <p14:creationId xmlns:p14="http://schemas.microsoft.com/office/powerpoint/2010/main" val="36693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E1675-8178-C845-AAF5-2B6AA5B8A0C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348"/>
            <a:ext cx="12191998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5062" y="1440697"/>
            <a:ext cx="388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Part I: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  <a:cs typeface="Helvetica Neue"/>
              </a:rPr>
              <a:t>Downloading the App and Joining the Krispy Kreme Rewards Program…</a:t>
            </a:r>
          </a:p>
        </p:txBody>
      </p:sp>
      <p:sp>
        <p:nvSpPr>
          <p:cNvPr id="5" name="Oval 4"/>
          <p:cNvSpPr/>
          <p:nvPr/>
        </p:nvSpPr>
        <p:spPr>
          <a:xfrm>
            <a:off x="1959326" y="705355"/>
            <a:ext cx="4517673" cy="4517673"/>
          </a:xfrm>
          <a:prstGeom prst="ellipse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437&quot;/&gt;&lt;/object&gt;&lt;object type=&quot;3&quot; unique_id=&quot;10004&quot;&gt;&lt;property id=&quot;20148&quot; value=&quot;5&quot;/&gt;&lt;property id=&quot;20300&quot; value=&quot;Slide 2&quot;/&gt;&lt;property id=&quot;20307&quot; value=&quot;269&quot;/&gt;&lt;/object&gt;&lt;object type=&quot;3&quot; unique_id=&quot;10005&quot;&gt;&lt;property id=&quot;20148&quot; value=&quot;5&quot;/&gt;&lt;property id=&quot;20300&quot; value=&quot;Slide 3&quot;/&gt;&lt;property id=&quot;20307&quot; value=&quot;461&quot;/&gt;&lt;/object&gt;&lt;object type=&quot;3&quot; unique_id=&quot;10006&quot;&gt;&lt;property id=&quot;20148&quot; value=&quot;5&quot;/&gt;&lt;property id=&quot;20300&quot; value=&quot;Slide 4&quot;/&gt;&lt;property id=&quot;20307&quot; value=&quot;516&quot;/&gt;&lt;/object&gt;&lt;object type=&quot;3&quot; unique_id=&quot;10007&quot;&gt;&lt;property id=&quot;20148&quot; value=&quot;5&quot;/&gt;&lt;property id=&quot;20300&quot; value=&quot;Slide 5&quot;/&gt;&lt;property id=&quot;20307&quot; value=&quot;527&quot;/&gt;&lt;/object&gt;&lt;object type=&quot;3&quot; unique_id=&quot;10008&quot;&gt;&lt;property id=&quot;20148&quot; value=&quot;5&quot;/&gt;&lt;property id=&quot;20300&quot; value=&quot;Slide 6&quot;/&gt;&lt;property id=&quot;20307&quot; value=&quot;520&quot;/&gt;&lt;/object&gt;&lt;object type=&quot;3&quot; unique_id=&quot;10009&quot;&gt;&lt;property id=&quot;20148&quot; value=&quot;5&quot;/&gt;&lt;property id=&quot;20300&quot; value=&quot;Slide 7&quot;/&gt;&lt;property id=&quot;20307&quot; value=&quot;528&quot;/&gt;&lt;/object&gt;&lt;object type=&quot;3&quot; unique_id=&quot;10010&quot;&gt;&lt;property id=&quot;20148&quot; value=&quot;5&quot;/&gt;&lt;property id=&quot;20300&quot; value=&quot;Slide 8&quot;/&gt;&lt;property id=&quot;20307&quot; value=&quot;529&quot;/&gt;&lt;/object&gt;&lt;object type=&quot;3&quot; unique_id=&quot;10011&quot;&gt;&lt;property id=&quot;20148&quot; value=&quot;5&quot;/&gt;&lt;property id=&quot;20300&quot; value=&quot;Slide 9&quot;/&gt;&lt;property id=&quot;20307&quot; value=&quot;524&quot;/&gt;&lt;/object&gt;&lt;object type=&quot;3&quot; unique_id=&quot;10012&quot;&gt;&lt;property id=&quot;20148&quot; value=&quot;5&quot;/&gt;&lt;property id=&quot;20300&quot; value=&quot;Slide 10&quot;/&gt;&lt;property id=&quot;20307&quot; value=&quot;522&quot;/&gt;&lt;/object&gt;&lt;object type=&quot;3&quot; unique_id=&quot;10013&quot;&gt;&lt;property id=&quot;20148&quot; value=&quot;5&quot;/&gt;&lt;property id=&quot;20300&quot; value=&quot;Slide 11&quot;/&gt;&lt;property id=&quot;20307&quot; value=&quot;530&quot;/&gt;&lt;/object&gt;&lt;object type=&quot;3&quot; unique_id=&quot;10014&quot;&gt;&lt;property id=&quot;20148&quot; value=&quot;5&quot;/&gt;&lt;property id=&quot;20300&quot; value=&quot;Slide 13&quot;/&gt;&lt;property id=&quot;20307&quot; value=&quot;531&quot;/&gt;&lt;/object&gt;&lt;object type=&quot;3&quot; unique_id=&quot;10015&quot;&gt;&lt;property id=&quot;20148&quot; value=&quot;5&quot;/&gt;&lt;property id=&quot;20300&quot; value=&quot;Slide 14&quot;/&gt;&lt;property id=&quot;20307&quot; value=&quot;532&quot;/&gt;&lt;/object&gt;&lt;object type=&quot;3&quot; unique_id=&quot;10016&quot;&gt;&lt;property id=&quot;20148&quot; value=&quot;5&quot;/&gt;&lt;property id=&quot;20300&quot; value=&quot;Slide 15&quot;/&gt;&lt;property id=&quot;20307&quot; value=&quot;533&quot;/&gt;&lt;/object&gt;&lt;object type=&quot;3&quot; unique_id=&quot;10017&quot;&gt;&lt;property id=&quot;20148&quot; value=&quot;5&quot;/&gt;&lt;property id=&quot;20300&quot; value=&quot;Slide 16&quot;/&gt;&lt;property id=&quot;20307&quot; value=&quot;534&quot;/&gt;&lt;/object&gt;&lt;object type=&quot;3&quot; unique_id=&quot;10018&quot;&gt;&lt;property id=&quot;20148&quot; value=&quot;5&quot;/&gt;&lt;property id=&quot;20300&quot; value=&quot;Slide 17&quot;/&gt;&lt;property id=&quot;20307&quot; value=&quot;535&quot;/&gt;&lt;/object&gt;&lt;object type=&quot;3&quot; unique_id=&quot;10019&quot;&gt;&lt;property id=&quot;20148&quot; value=&quot;5&quot;/&gt;&lt;property id=&quot;20300&quot; value=&quot;Slide 18&quot;/&gt;&lt;property id=&quot;20307&quot; value=&quot;536&quot;/&gt;&lt;/object&gt;&lt;object type=&quot;3&quot; unique_id=&quot;10020&quot;&gt;&lt;property id=&quot;20148&quot; value=&quot;5&quot;/&gt;&lt;property id=&quot;20300&quot; value=&quot;Slide 19&quot;/&gt;&lt;property id=&quot;20307&quot; value=&quot;537&quot;/&gt;&lt;/object&gt;&lt;object type=&quot;3&quot; unique_id=&quot;10021&quot;&gt;&lt;property id=&quot;20148&quot; value=&quot;5&quot;/&gt;&lt;property id=&quot;20300&quot; value=&quot;Slide 20&quot;/&gt;&lt;property id=&quot;20307&quot; value=&quot;538&quot;/&gt;&lt;/object&gt;&lt;object type=&quot;3&quot; unique_id=&quot;10022&quot;&gt;&lt;property id=&quot;20148&quot; value=&quot;5&quot;/&gt;&lt;property id=&quot;20300&quot; value=&quot;Slide 21&quot;/&gt;&lt;property id=&quot;20307&quot; value=&quot;517&quot;/&gt;&lt;/object&gt;&lt;object type=&quot;3&quot; unique_id=&quot;10023&quot;&gt;&lt;property id=&quot;20148&quot; value=&quot;5&quot;/&gt;&lt;property id=&quot;20300&quot; value=&quot;Slide 22&quot;/&gt;&lt;property id=&quot;20307&quot; value=&quot;504&quot;/&gt;&lt;/object&gt;&lt;object type=&quot;3&quot; unique_id=&quot;10024&quot;&gt;&lt;property id=&quot;20148&quot; value=&quot;5&quot;/&gt;&lt;property id=&quot;20300&quot; value=&quot;Slide 23&quot;/&gt;&lt;property id=&quot;20307&quot; value=&quot;539&quot;/&gt;&lt;/object&gt;&lt;object type=&quot;3&quot; unique_id=&quot;10025&quot;&gt;&lt;property id=&quot;20148&quot; value=&quot;5&quot;/&gt;&lt;property id=&quot;20300&quot; value=&quot;Slide 24&quot;/&gt;&lt;property id=&quot;20307&quot; value=&quot;540&quot;/&gt;&lt;/object&gt;&lt;object type=&quot;3&quot; unique_id=&quot;10026&quot;&gt;&lt;property id=&quot;20148&quot; value=&quot;5&quot;/&gt;&lt;property id=&quot;20300&quot; value=&quot;Slide 25&quot;/&gt;&lt;property id=&quot;20307&quot; value=&quot;541&quot;/&gt;&lt;/object&gt;&lt;object type=&quot;3&quot; unique_id=&quot;10027&quot;&gt;&lt;property id=&quot;20148&quot; value=&quot;5&quot;/&gt;&lt;property id=&quot;20300&quot; value=&quot;Slide 26&quot;/&gt;&lt;property id=&quot;20307&quot; value=&quot;542&quot;/&gt;&lt;/object&gt;&lt;object type=&quot;3&quot; unique_id=&quot;10028&quot;&gt;&lt;property id=&quot;20148&quot; value=&quot;5&quot;/&gt;&lt;property id=&quot;20300&quot; value=&quot;Slide 27&quot;/&gt;&lt;property id=&quot;20307&quot; value=&quot;543&quot;/&gt;&lt;/object&gt;&lt;object type=&quot;3&quot; unique_id=&quot;10029&quot;&gt;&lt;property id=&quot;20148&quot; value=&quot;5&quot;/&gt;&lt;property id=&quot;20300&quot; value=&quot;Slide 28&quot;/&gt;&lt;property id=&quot;20307&quot; value=&quot;544&quot;/&gt;&lt;/object&gt;&lt;object type=&quot;3&quot; unique_id=&quot;10030&quot;&gt;&lt;property id=&quot;20148&quot; value=&quot;5&quot;/&gt;&lt;property id=&quot;20300&quot; value=&quot;Slide 29&quot;/&gt;&lt;property id=&quot;20307&quot; value=&quot;545&quot;/&gt;&lt;/object&gt;&lt;object type=&quot;3&quot; unique_id=&quot;10031&quot;&gt;&lt;property id=&quot;20148&quot; value=&quot;5&quot;/&gt;&lt;property id=&quot;20300&quot; value=&quot;Slide 30&quot;/&gt;&lt;property id=&quot;20307&quot; value=&quot;546&quot;/&gt;&lt;/object&gt;&lt;object type=&quot;3&quot; unique_id=&quot;10032&quot;&gt;&lt;property id=&quot;20148&quot; value=&quot;5&quot;/&gt;&lt;property id=&quot;20300&quot; value=&quot;Slide 31&quot;/&gt;&lt;property id=&quot;20307&quot; value=&quot;547&quot;/&gt;&lt;/object&gt;&lt;object type=&quot;3&quot; unique_id=&quot;10033&quot;&gt;&lt;property id=&quot;20148&quot; value=&quot;5&quot;/&gt;&lt;property id=&quot;20300&quot; value=&quot;Slide 32&quot;/&gt;&lt;property id=&quot;20307&quot; value=&quot;548&quot;/&gt;&lt;/object&gt;&lt;object type=&quot;3&quot; unique_id=&quot;10034&quot;&gt;&lt;property id=&quot;20148&quot; value=&quot;5&quot;/&gt;&lt;property id=&quot;20300&quot; value=&quot;Slide 33&quot;/&gt;&lt;property id=&quot;20307&quot; value=&quot;549&quot;/&gt;&lt;/object&gt;&lt;object type=&quot;3&quot; unique_id=&quot;10035&quot;&gt;&lt;property id=&quot;20148&quot; value=&quot;5&quot;/&gt;&lt;property id=&quot;20300&quot; value=&quot;Slide 35&quot;/&gt;&lt;property id=&quot;20307&quot; value=&quot;482&quot;/&gt;&lt;/object&gt;&lt;object type=&quot;3&quot; unique_id=&quot;10036&quot;&gt;&lt;property id=&quot;20148&quot; value=&quot;5&quot;/&gt;&lt;property id=&quot;20300&quot; value=&quot;Slide 36&quot;/&gt;&lt;property id=&quot;20307&quot; value=&quot;550&quot;/&gt;&lt;/object&gt;&lt;object type=&quot;3&quot; unique_id=&quot;10297&quot;&gt;&lt;property id=&quot;20148&quot; value=&quot;5&quot;/&gt;&lt;property id=&quot;20300&quot; value=&quot;Slide 12&quot;/&gt;&lt;property id=&quot;20307&quot; value=&quot;551&quot;/&gt;&lt;/object&gt;&lt;object type=&quot;3&quot; unique_id=&quot;10298&quot;&gt;&lt;property id=&quot;20148&quot; value=&quot;5&quot;/&gt;&lt;property id=&quot;20300&quot; value=&quot;Slide 34&quot;/&gt;&lt;property id=&quot;20307&quot; value=&quot;552&quot;/&gt;&lt;/object&gt;&lt;/object&gt;&lt;object type=&quot;8&quot; unique_id=&quot;1007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Custom 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61929"/>
      </a:accent1>
      <a:accent2>
        <a:srgbClr val="C35679"/>
      </a:accent2>
      <a:accent3>
        <a:srgbClr val="E491B2"/>
      </a:accent3>
      <a:accent4>
        <a:srgbClr val="234C27"/>
      </a:accent4>
      <a:accent5>
        <a:srgbClr val="42884A"/>
      </a:accent5>
      <a:accent6>
        <a:srgbClr val="97B128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13474</TotalTime>
  <Words>478</Words>
  <Application>Microsoft Office PowerPoint</Application>
  <PresentationFormat>Widescreen</PresentationFormat>
  <Paragraphs>107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</vt:lpstr>
      <vt:lpstr>Calibri Light</vt:lpstr>
      <vt:lpstr>Delta BQ</vt:lpstr>
      <vt:lpstr>Filmotype Lucky</vt:lpstr>
      <vt:lpstr>Helvetica Neue</vt:lpstr>
      <vt:lpstr>Open Sans Light</vt:lpstr>
      <vt:lpstr>Rockwell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Binangkit</dc:creator>
  <cp:lastModifiedBy>Troy Wilson</cp:lastModifiedBy>
  <cp:revision>894</cp:revision>
  <cp:lastPrinted>2015-04-28T15:26:13Z</cp:lastPrinted>
  <dcterms:created xsi:type="dcterms:W3CDTF">2015-02-04T13:10:03Z</dcterms:created>
  <dcterms:modified xsi:type="dcterms:W3CDTF">2018-05-30T17:47:11Z</dcterms:modified>
</cp:coreProperties>
</file>