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20"/>
  </p:notesMasterIdLst>
  <p:handoutMasterIdLst>
    <p:handoutMasterId r:id="rId21"/>
  </p:handoutMasterIdLst>
  <p:sldIdLst>
    <p:sldId id="437" r:id="rId2"/>
    <p:sldId id="538" r:id="rId3"/>
    <p:sldId id="517" r:id="rId4"/>
    <p:sldId id="504" r:id="rId5"/>
    <p:sldId id="539" r:id="rId6"/>
    <p:sldId id="540" r:id="rId7"/>
    <p:sldId id="541" r:id="rId8"/>
    <p:sldId id="542" r:id="rId9"/>
    <p:sldId id="543" r:id="rId10"/>
    <p:sldId id="544" r:id="rId11"/>
    <p:sldId id="545" r:id="rId12"/>
    <p:sldId id="546" r:id="rId13"/>
    <p:sldId id="547" r:id="rId14"/>
    <p:sldId id="548" r:id="rId15"/>
    <p:sldId id="549" r:id="rId16"/>
    <p:sldId id="552" r:id="rId17"/>
    <p:sldId id="482" r:id="rId18"/>
    <p:sldId id="550" r:id="rId19"/>
  </p:sldIdLst>
  <p:sldSz cx="12192000" cy="6858000"/>
  <p:notesSz cx="7315200" cy="9601200"/>
  <p:custDataLst>
    <p:tags r:id="rId22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2884A"/>
    <a:srgbClr val="EBC741"/>
    <a:srgbClr val="EAB048"/>
    <a:srgbClr val="2D73FF"/>
    <a:srgbClr val="094B28"/>
    <a:srgbClr val="C8D8F8"/>
    <a:srgbClr val="A3BEF3"/>
    <a:srgbClr val="C7C7C7"/>
    <a:srgbClr val="ECECEC"/>
    <a:srgbClr val="D5648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306799F8-075E-4A3A-A7F6-7FBC6576F1A4}" styleName="Themed Style 2 - Accent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D27102A9-8310-4765-A935-A1911B00CA55}" styleName="Light Style 1 - Accent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46F890A9-2807-4EBB-B81D-B2AA78EC7F39}" styleName="Dark Style 2 - Accent 5/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0660B408-B3CF-4A94-85FC-2B1E0A45F4A2}" styleName="Dark Style 2 - Accent 1/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5202B0CA-FC54-4496-8BCA-5EF66A818D29}" styleName="Dark Style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91EBBBCC-DAD2-459C-BE2E-F6DE35CF9A28}" styleName="Dark Style 2 - Accent 3/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AF606853-7671-496A-8E4F-DF71F8EC918B}" styleName="Dark Style 1 - Accent 6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wholeTbl>
    <a:band1H>
      <a:tcStyle>
        <a:tcBdr/>
        <a:fill>
          <a:solidFill>
            <a:schemeClr val="accent6">
              <a:shade val="60000"/>
            </a:schemeClr>
          </a:solidFill>
        </a:fill>
      </a:tcStyle>
    </a:band1H>
    <a:band1V>
      <a:tcStyle>
        <a:tcBdr/>
        <a:fill>
          <a:solidFill>
            <a:schemeClr val="accent6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6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6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6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5A111915-BE36-4E01-A7E5-04B1672EAD32}" styleName="Light Style 2 - Acc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F2DE63D5-997A-4646-A377-4702673A728D}" styleName="Light Style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85BE263C-DBD7-4A20-BB59-AAB30ACAA65A}" styleName="Medium Style 3 - 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EB344D84-9AFB-497E-A393-DC336BA19D2E}" styleName="Medium Style 3 - Accent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505E3EF-67EA-436B-97B2-0124C06EBD24}" styleName="Medium Style 4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1E171933-4619-4E11-9A3F-F7608DF75F80}" styleName="Medium Style 1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440" autoAdjust="0"/>
    <p:restoredTop sz="85258" autoAdjust="0"/>
  </p:normalViewPr>
  <p:slideViewPr>
    <p:cSldViewPr snapToGrid="0">
      <p:cViewPr varScale="1">
        <p:scale>
          <a:sx n="78" d="100"/>
          <a:sy n="78" d="100"/>
        </p:scale>
        <p:origin x="1224" y="96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2508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gs" Target="tags/tag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143587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/>
            </a:lvl1pPr>
          </a:lstStyle>
          <a:p>
            <a:fld id="{E794ABCA-5550-2C4F-B5DC-55E391457165}" type="datetimeFigureOut">
              <a:rPr lang="en-US" smtClean="0"/>
              <a:t>5/30/2018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fld id="{2D4C3281-55CB-3A47-94BD-22B429F888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2676304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7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/>
            </a:lvl1pPr>
          </a:lstStyle>
          <a:p>
            <a:fld id="{3C9EF311-2FD5-BC41-890C-B0AFC9F01AF7}" type="datetimeFigureOut">
              <a:rPr lang="en-US" smtClean="0"/>
              <a:t>5/30/2018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57200" y="720725"/>
            <a:ext cx="64008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61" tIns="48331" rIns="96661" bIns="48331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</p:spPr>
        <p:txBody>
          <a:bodyPr vert="horz" lIns="96661" tIns="48331" rIns="96661" bIns="48331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fld id="{2000DA29-B564-FD48-9EE8-8CBDA52125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2866609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 dirty="0"/>
              <a:t>Speak to “touching and enhancing lives through the joy”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89AB8B-DED3-FB48-975A-9E632712D123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33538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11525955" y="159456"/>
            <a:ext cx="440267" cy="43603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>
                <a:solidFill>
                  <a:schemeClr val="bg1"/>
                </a:solidFill>
                <a:latin typeface="Rockwell"/>
                <a:cs typeface="Rockwell"/>
              </a:defRPr>
            </a:lvl1pPr>
          </a:lstStyle>
          <a:p>
            <a:fld id="{136E1675-8178-C845-AAF5-2B6AA5B8A0C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99021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 xmlns:p14="http://schemas.microsoft.com/office/powerpoint/2010/main">
        <p:cut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11525955" y="170745"/>
            <a:ext cx="440267" cy="43603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>
                <a:solidFill>
                  <a:schemeClr val="bg1"/>
                </a:solidFill>
                <a:latin typeface="Rockwell"/>
                <a:cs typeface="Rockwell"/>
              </a:defRPr>
            </a:lvl1pPr>
          </a:lstStyle>
          <a:p>
            <a:fld id="{136E1675-8178-C845-AAF5-2B6AA5B8A0C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4656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 xmlns:p14="http://schemas.microsoft.com/office/powerpoint/2010/main">
        <p:cut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11525955" y="170745"/>
            <a:ext cx="440267" cy="43603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>
                <a:solidFill>
                  <a:schemeClr val="bg1"/>
                </a:solidFill>
                <a:latin typeface="Rockwell"/>
                <a:cs typeface="Rockwell"/>
              </a:defRPr>
            </a:lvl1pPr>
          </a:lstStyle>
          <a:p>
            <a:fld id="{136E1675-8178-C845-AAF5-2B6AA5B8A0C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73748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 xmlns:p14="http://schemas.microsoft.com/office/powerpoint/2010/main">
        <p:cut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microsoft.com/office/2007/relationships/hdphoto" Target="../media/hdphoto1.wdp"/><Relationship Id="rId5" Type="http://schemas.openxmlformats.org/officeDocument/2006/relationships/image" Target="../media/image1.png"/><Relationship Id="rId4" Type="http://schemas.openxmlformats.org/officeDocument/2006/relationships/theme" Target="../theme/theme1.xml"/><Relationship Id="rId9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0"/>
            <a:ext cx="12204700" cy="395111"/>
          </a:xfrm>
          <a:prstGeom prst="rect">
            <a:avLst/>
          </a:prstGeom>
          <a:gradFill>
            <a:gsLst>
              <a:gs pos="27000">
                <a:srgbClr val="174AB0"/>
              </a:gs>
              <a:gs pos="2000">
                <a:srgbClr val="A3BEF3"/>
              </a:gs>
              <a:gs pos="75000">
                <a:srgbClr val="002060"/>
              </a:gs>
              <a:gs pos="59000">
                <a:schemeClr val="tx1">
                  <a:lumMod val="75000"/>
                  <a:alpha val="92000"/>
                </a:schemeClr>
              </a:gs>
              <a:gs pos="38000">
                <a:srgbClr val="002060"/>
              </a:gs>
              <a:gs pos="88000">
                <a:srgbClr val="002060"/>
              </a:gs>
              <a:gs pos="98000">
                <a:srgbClr val="C8D8F8"/>
              </a:gs>
            </a:gsLst>
          </a:gradFill>
          <a:ln/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/>
          <p:cNvSpPr/>
          <p:nvPr userDrawn="1"/>
        </p:nvSpPr>
        <p:spPr>
          <a:xfrm>
            <a:off x="11518194" y="166511"/>
            <a:ext cx="457199" cy="457199"/>
          </a:xfrm>
          <a:prstGeom prst="ellipse">
            <a:avLst/>
          </a:prstGeom>
          <a:solidFill>
            <a:schemeClr val="bg1">
              <a:lumMod val="65000"/>
              <a:alpha val="70000"/>
            </a:schemeClr>
          </a:solidFill>
          <a:ln w="9525">
            <a:noFill/>
          </a:ln>
          <a:scene3d>
            <a:camera prst="orthographicFront"/>
            <a:lightRig rig="threePt" dir="t"/>
          </a:scene3d>
          <a:sp3d>
            <a:bevelT w="57150" h="571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b="0" i="0" u="non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11492089" y="148167"/>
            <a:ext cx="496711" cy="4700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ckwell"/>
                <a:cs typeface="Rockwell"/>
              </a:defRPr>
            </a:lvl1pPr>
          </a:lstStyle>
          <a:p>
            <a:fld id="{136E1675-8178-C845-AAF5-2B6AA5B8A0CF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9" name="Picture 8" descr="krispykremelogogray.png"/>
          <p:cNvPicPr>
            <a:picLocks noChangeAspect="1"/>
          </p:cNvPicPr>
          <p:nvPr userDrawn="1"/>
        </p:nvPicPr>
        <p:blipFill>
          <a:blip r:embed="rId5" cstate="print">
            <a:alphaModFix amt="66000"/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-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01" y="6162053"/>
            <a:ext cx="2057400" cy="734047"/>
          </a:xfrm>
          <a:prstGeom prst="rect">
            <a:avLst/>
          </a:prstGeom>
        </p:spPr>
      </p:pic>
      <p:sp>
        <p:nvSpPr>
          <p:cNvPr id="10" name="TextBox 9"/>
          <p:cNvSpPr txBox="1"/>
          <p:nvPr userDrawn="1"/>
        </p:nvSpPr>
        <p:spPr>
          <a:xfrm>
            <a:off x="9810750" y="158751"/>
            <a:ext cx="18796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>
                <a:solidFill>
                  <a:schemeClr val="bg1">
                    <a:lumMod val="65000"/>
                  </a:schemeClr>
                </a:solidFill>
              </a:rPr>
              <a:t>Krispy Kreme</a:t>
            </a:r>
            <a:r>
              <a:rPr lang="en-US" sz="900" baseline="0" dirty="0">
                <a:solidFill>
                  <a:schemeClr val="bg1">
                    <a:lumMod val="65000"/>
                  </a:schemeClr>
                </a:solidFill>
              </a:rPr>
              <a:t> Rewards</a:t>
            </a:r>
            <a:endParaRPr lang="en-US" sz="900" dirty="0">
              <a:solidFill>
                <a:schemeClr val="bg1">
                  <a:lumMod val="65000"/>
                </a:schemeClr>
              </a:solidFill>
            </a:endParaRPr>
          </a:p>
        </p:txBody>
      </p:sp>
      <p:grpSp>
        <p:nvGrpSpPr>
          <p:cNvPr id="7" name="Group 6"/>
          <p:cNvGrpSpPr/>
          <p:nvPr userDrawn="1"/>
        </p:nvGrpSpPr>
        <p:grpSpPr>
          <a:xfrm>
            <a:off x="11146984" y="-720016"/>
            <a:ext cx="1690696" cy="1802690"/>
            <a:chOff x="8988149" y="-423613"/>
            <a:chExt cx="1021132" cy="1601603"/>
          </a:xfrm>
        </p:grpSpPr>
        <p:pic>
          <p:nvPicPr>
            <p:cNvPr id="6" name="Picture 5"/>
            <p:cNvPicPr>
              <a:picLocks noChangeAspect="1"/>
            </p:cNvPicPr>
            <p:nvPr userDrawn="1"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5203" b="5146"/>
            <a:stretch/>
          </p:blipFill>
          <p:spPr>
            <a:xfrm rot="19671716">
              <a:off x="8988149" y="70658"/>
              <a:ext cx="1021132" cy="637850"/>
            </a:xfrm>
            <a:prstGeom prst="rect">
              <a:avLst/>
            </a:prstGeom>
          </p:spPr>
        </p:pic>
        <p:pic>
          <p:nvPicPr>
            <p:cNvPr id="12" name="Picture 11"/>
            <p:cNvPicPr>
              <a:picLocks noChangeAspect="1"/>
            </p:cNvPicPr>
            <p:nvPr userDrawn="1"/>
          </p:nvPicPr>
          <p:blipFill rotWithShape="1"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5203" b="5146"/>
            <a:stretch/>
          </p:blipFill>
          <p:spPr>
            <a:xfrm rot="13604795">
              <a:off x="8962345" y="76184"/>
              <a:ext cx="1058958" cy="637850"/>
            </a:xfrm>
            <a:prstGeom prst="rect">
              <a:avLst/>
            </a:prstGeom>
          </p:spPr>
        </p:pic>
        <p:pic>
          <p:nvPicPr>
            <p:cNvPr id="13" name="Picture 12"/>
            <p:cNvPicPr>
              <a:picLocks noChangeAspect="1"/>
            </p:cNvPicPr>
            <p:nvPr userDrawn="1"/>
          </p:nvPicPr>
          <p:blipFill rotWithShape="1"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5203" b="5146"/>
            <a:stretch/>
          </p:blipFill>
          <p:spPr>
            <a:xfrm rot="16200000">
              <a:off x="8691023" y="58264"/>
              <a:ext cx="1601603" cy="637850"/>
            </a:xfrm>
            <a:prstGeom prst="rect">
              <a:avLst/>
            </a:prstGeom>
          </p:spPr>
        </p:pic>
      </p:grpSp>
      <p:sp>
        <p:nvSpPr>
          <p:cNvPr id="3" name="Title Placeholder 2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185761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49" r:id="rId2"/>
    <p:sldLayoutId id="2147483663" r:id="rId3"/>
  </p:sldLayoutIdLst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 xmlns:p14="http://schemas.microsoft.com/office/powerpoint/2010/main">
        <p:cut/>
      </p:transition>
    </mc:Fallback>
  </mc:AlternateConten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0" i="0" u="none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jpeg"/><Relationship Id="rId13" Type="http://schemas.openxmlformats.org/officeDocument/2006/relationships/image" Target="../media/image37.jpeg"/><Relationship Id="rId3" Type="http://schemas.openxmlformats.org/officeDocument/2006/relationships/image" Target="../media/image29.jpeg"/><Relationship Id="rId7" Type="http://schemas.openxmlformats.org/officeDocument/2006/relationships/image" Target="../media/image32.jpg"/><Relationship Id="rId12" Type="http://schemas.openxmlformats.org/officeDocument/2006/relationships/image" Target="../media/image3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1.png"/><Relationship Id="rId11" Type="http://schemas.microsoft.com/office/2007/relationships/hdphoto" Target="../media/hdphoto3.wdp"/><Relationship Id="rId5" Type="http://schemas.openxmlformats.org/officeDocument/2006/relationships/image" Target="../media/image30.jpeg"/><Relationship Id="rId10" Type="http://schemas.openxmlformats.org/officeDocument/2006/relationships/image" Target="../media/image35.jpeg"/><Relationship Id="rId4" Type="http://schemas.microsoft.com/office/2007/relationships/hdphoto" Target="../media/hdphoto2.wdp"/><Relationship Id="rId9" Type="http://schemas.openxmlformats.org/officeDocument/2006/relationships/image" Target="../media/image34.jpeg"/><Relationship Id="rId14" Type="http://schemas.openxmlformats.org/officeDocument/2006/relationships/image" Target="../media/image38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9.png"/><Relationship Id="rId4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Oval 2"/>
          <p:cNvSpPr/>
          <p:nvPr/>
        </p:nvSpPr>
        <p:spPr>
          <a:xfrm>
            <a:off x="1079137" y="620526"/>
            <a:ext cx="4881396" cy="4881396"/>
          </a:xfrm>
          <a:prstGeom prst="ellipse">
            <a:avLst/>
          </a:prstGeom>
          <a:noFill/>
          <a:ln w="952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schemeClr val="accent6"/>
              </a:solidFill>
            </a:endParaRPr>
          </a:p>
        </p:txBody>
      </p:sp>
      <p:sp>
        <p:nvSpPr>
          <p:cNvPr id="5" name="Text Box 7"/>
          <p:cNvSpPr txBox="1">
            <a:spLocks noChangeArrowheads="1"/>
          </p:cNvSpPr>
          <p:nvPr/>
        </p:nvSpPr>
        <p:spPr bwMode="auto">
          <a:xfrm>
            <a:off x="1920792" y="2147561"/>
            <a:ext cx="3229546" cy="24991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60960" tIns="30480" rIns="60960" bIns="30480">
            <a:spAutoFit/>
          </a:bodyPr>
          <a:lstStyle/>
          <a:p>
            <a:pPr algn="ctr" defTabSz="1450940">
              <a:lnSpc>
                <a:spcPct val="90000"/>
              </a:lnSpc>
            </a:pPr>
            <a:r>
              <a:rPr lang="en-CA" sz="4400" dirty="0">
                <a:solidFill>
                  <a:schemeClr val="bg1"/>
                </a:solidFill>
                <a:ea typeface="Open Sans Light" pitchFamily="34" charset="0"/>
                <a:cs typeface="Helvetica Neue"/>
              </a:rPr>
              <a:t>Krispy </a:t>
            </a:r>
          </a:p>
          <a:p>
            <a:pPr algn="ctr" defTabSz="1450940">
              <a:lnSpc>
                <a:spcPct val="90000"/>
              </a:lnSpc>
            </a:pPr>
            <a:r>
              <a:rPr lang="en-CA" sz="4400" dirty="0">
                <a:solidFill>
                  <a:schemeClr val="bg1"/>
                </a:solidFill>
                <a:ea typeface="Open Sans Light" pitchFamily="34" charset="0"/>
                <a:cs typeface="Helvetica Neue"/>
              </a:rPr>
              <a:t>Kreme</a:t>
            </a:r>
          </a:p>
          <a:p>
            <a:pPr algn="ctr" defTabSz="1450940">
              <a:lnSpc>
                <a:spcPct val="90000"/>
              </a:lnSpc>
            </a:pPr>
            <a:r>
              <a:rPr lang="en-CA" sz="4400" dirty="0" smtClean="0">
                <a:solidFill>
                  <a:schemeClr val="bg1"/>
                </a:solidFill>
                <a:ea typeface="Open Sans Light" pitchFamily="34" charset="0"/>
                <a:cs typeface="Helvetica Neue"/>
              </a:rPr>
              <a:t>Rewards</a:t>
            </a:r>
          </a:p>
          <a:p>
            <a:pPr algn="ctr" defTabSz="1450940">
              <a:lnSpc>
                <a:spcPct val="90000"/>
              </a:lnSpc>
            </a:pPr>
            <a:r>
              <a:rPr lang="en-CA" sz="4400" dirty="0" smtClean="0">
                <a:solidFill>
                  <a:schemeClr val="bg1"/>
                </a:solidFill>
                <a:ea typeface="Open Sans Light" pitchFamily="34" charset="0"/>
                <a:cs typeface="Helvetica Neue"/>
              </a:rPr>
              <a:t>Part II</a:t>
            </a:r>
            <a:endParaRPr lang="en-CA" sz="4400" dirty="0">
              <a:solidFill>
                <a:schemeClr val="bg1"/>
              </a:solidFill>
              <a:ea typeface="Open Sans Light" pitchFamily="34" charset="0"/>
              <a:cs typeface="Helvetica Neue"/>
            </a:endParaRPr>
          </a:p>
        </p:txBody>
      </p:sp>
      <p:sp>
        <p:nvSpPr>
          <p:cNvPr id="4" name="Oval 3"/>
          <p:cNvSpPr/>
          <p:nvPr/>
        </p:nvSpPr>
        <p:spPr>
          <a:xfrm>
            <a:off x="640863" y="432781"/>
            <a:ext cx="1539637" cy="1539637"/>
          </a:xfrm>
          <a:prstGeom prst="ellipse">
            <a:avLst/>
          </a:prstGeom>
          <a:solidFill>
            <a:schemeClr val="accent1">
              <a:alpha val="70000"/>
            </a:schemeClr>
          </a:solidFill>
          <a:ln w="9525">
            <a:noFill/>
          </a:ln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6932" y="2314221"/>
            <a:ext cx="5294488" cy="4444243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3122" y="285406"/>
            <a:ext cx="4437927" cy="2448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22222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 xmlns:p14="http://schemas.microsoft.com/office/powerpoint/2010/main">
        <p:cut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9287" y="456871"/>
            <a:ext cx="3317445" cy="6277627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36E1675-8178-C845-AAF5-2B6AA5B8A0CF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266404" y="2113196"/>
            <a:ext cx="6170022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chemeClr val="accent5"/>
              </a:buClr>
              <a:buSzPct val="104000"/>
              <a:buFont typeface="Wingdings" charset="2"/>
              <a:buChar char=""/>
            </a:pPr>
            <a:r>
              <a:rPr lang="en-US" sz="2400" b="1" dirty="0"/>
              <a:t> The member can load dollars from a credit card in $5 increments</a:t>
            </a:r>
          </a:p>
          <a:p>
            <a:pPr marL="285750" indent="-285750">
              <a:buClr>
                <a:schemeClr val="accent5"/>
              </a:buClr>
              <a:buSzPct val="104000"/>
              <a:buFont typeface="Wingdings" charset="2"/>
              <a:buChar char=""/>
            </a:pPr>
            <a:endParaRPr lang="en-US" sz="2400" b="1" dirty="0"/>
          </a:p>
          <a:p>
            <a:pPr marL="285750" indent="-285750">
              <a:buClr>
                <a:schemeClr val="accent5"/>
              </a:buClr>
              <a:buSzPct val="104000"/>
              <a:buFont typeface="Wingdings" charset="2"/>
              <a:buChar char=""/>
            </a:pPr>
            <a:r>
              <a:rPr lang="en-US" sz="2400" b="1" dirty="0"/>
              <a:t>These dollars can be used for any purchase in the store</a:t>
            </a:r>
          </a:p>
          <a:p>
            <a:pPr marL="285750" indent="-285750">
              <a:buClr>
                <a:schemeClr val="accent5"/>
              </a:buClr>
              <a:buSzPct val="104000"/>
              <a:buFont typeface="Wingdings" charset="2"/>
              <a:buChar char=""/>
            </a:pPr>
            <a:endParaRPr lang="en-US" sz="2400" b="1" dirty="0"/>
          </a:p>
          <a:p>
            <a:pPr marL="285750" indent="-285750">
              <a:buClr>
                <a:schemeClr val="accent5"/>
              </a:buClr>
              <a:buSzPct val="104000"/>
              <a:buFont typeface="Wingdings" charset="2"/>
              <a:buChar char=""/>
            </a:pPr>
            <a:r>
              <a:rPr lang="en-US" sz="2400" b="1" dirty="0"/>
              <a:t>This page is accessed by going through the menu screen</a:t>
            </a:r>
            <a:endParaRPr lang="en-US" sz="2000" dirty="0"/>
          </a:p>
        </p:txBody>
      </p:sp>
      <p:grpSp>
        <p:nvGrpSpPr>
          <p:cNvPr id="3" name="Group 2"/>
          <p:cNvGrpSpPr/>
          <p:nvPr/>
        </p:nvGrpSpPr>
        <p:grpSpPr>
          <a:xfrm>
            <a:off x="92294" y="0"/>
            <a:ext cx="4430150" cy="1160747"/>
            <a:chOff x="6576222" y="94890"/>
            <a:chExt cx="4430150" cy="1160747"/>
          </a:xfrm>
        </p:grpSpPr>
        <p:sp>
          <p:nvSpPr>
            <p:cNvPr id="4" name="Rectangle 3"/>
            <p:cNvSpPr/>
            <p:nvPr/>
          </p:nvSpPr>
          <p:spPr>
            <a:xfrm>
              <a:off x="6576222" y="94890"/>
              <a:ext cx="4409464" cy="1160747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6685808" y="221081"/>
              <a:ext cx="4320564" cy="98982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>
                <a:defRPr b="1">
                  <a:solidFill>
                    <a:schemeClr val="bg1"/>
                  </a:solidFill>
                </a:defRPr>
              </a:lvl1pPr>
            </a:lstStyle>
            <a:p>
              <a:pPr algn="ctr">
                <a:lnSpc>
                  <a:spcPct val="80000"/>
                </a:lnSpc>
              </a:pPr>
              <a:r>
                <a:rPr lang="en-US" sz="3600" b="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Stored Value:</a:t>
              </a:r>
            </a:p>
            <a:p>
              <a:pPr algn="ctr">
                <a:lnSpc>
                  <a:spcPct val="80000"/>
                </a:lnSpc>
              </a:pPr>
              <a:r>
                <a:rPr lang="en-US" sz="3600" b="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Loading Dollars</a:t>
              </a:r>
            </a:p>
          </p:txBody>
        </p:sp>
      </p:grpSp>
      <p:cxnSp>
        <p:nvCxnSpPr>
          <p:cNvPr id="13" name="Straight Arrow Connector 12"/>
          <p:cNvCxnSpPr/>
          <p:nvPr/>
        </p:nvCxnSpPr>
        <p:spPr>
          <a:xfrm flipH="1" flipV="1">
            <a:off x="8985962" y="2826840"/>
            <a:ext cx="733364" cy="549150"/>
          </a:xfrm>
          <a:prstGeom prst="straightConnector1">
            <a:avLst/>
          </a:prstGeom>
          <a:ln w="57150" cap="rnd">
            <a:solidFill>
              <a:srgbClr val="00704A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9719326" y="3369700"/>
            <a:ext cx="21905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00704A"/>
                </a:solidFill>
                <a:latin typeface="Filmotype Lucky" pitchFamily="50" charset="0"/>
                <a:cs typeface="Arial" pitchFamily="34" charset="0"/>
              </a:rPr>
              <a:t>Account Balance</a:t>
            </a:r>
          </a:p>
        </p:txBody>
      </p:sp>
    </p:spTree>
    <p:extLst>
      <p:ext uri="{BB962C8B-B14F-4D97-AF65-F5344CB8AC3E}">
        <p14:creationId xmlns:p14="http://schemas.microsoft.com/office/powerpoint/2010/main" val="23812223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 xmlns:p14="http://schemas.microsoft.com/office/powerpoint/2010/main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36E1675-8178-C845-AAF5-2B6AA5B8A0CF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6574127" y="996917"/>
            <a:ext cx="5386251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chemeClr val="accent5"/>
              </a:buClr>
              <a:buSzPct val="104000"/>
              <a:buFont typeface="Wingdings" charset="2"/>
              <a:buChar char=""/>
            </a:pPr>
            <a:r>
              <a:rPr lang="en-US" sz="2400" b="1" dirty="0"/>
              <a:t> The give function allows rewards members to share the joy of Krispy Kreme with other members</a:t>
            </a:r>
          </a:p>
          <a:p>
            <a:pPr marL="285750" indent="-285750">
              <a:buClr>
                <a:schemeClr val="accent5"/>
              </a:buClr>
              <a:buSzPct val="104000"/>
              <a:buFont typeface="Wingdings" charset="2"/>
              <a:buChar char=""/>
            </a:pPr>
            <a:endParaRPr lang="en-US" sz="2400" b="1" dirty="0"/>
          </a:p>
          <a:p>
            <a:pPr marL="285750" indent="-285750">
              <a:buClr>
                <a:schemeClr val="accent5"/>
              </a:buClr>
              <a:buSzPct val="104000"/>
              <a:buFont typeface="Wingdings" charset="2"/>
              <a:buChar char=""/>
            </a:pPr>
            <a:r>
              <a:rPr lang="en-US" sz="2400" b="1" dirty="0"/>
              <a:t>This page is accessed through the menu screen</a:t>
            </a:r>
          </a:p>
          <a:p>
            <a:pPr marL="285750" indent="-285750">
              <a:buClr>
                <a:schemeClr val="accent5"/>
              </a:buClr>
              <a:buSzPct val="104000"/>
              <a:buFont typeface="Wingdings" charset="2"/>
              <a:buChar char=""/>
            </a:pPr>
            <a:endParaRPr lang="en-US" sz="2400" b="1" dirty="0"/>
          </a:p>
          <a:p>
            <a:pPr marL="285750" indent="-285750">
              <a:buClr>
                <a:schemeClr val="accent5"/>
              </a:buClr>
              <a:buSzPct val="104000"/>
              <a:buFont typeface="Wingdings" charset="2"/>
              <a:buChar char=""/>
            </a:pPr>
            <a:r>
              <a:rPr lang="en-US" sz="2400" b="1" dirty="0"/>
              <a:t>The member decides how much to give</a:t>
            </a:r>
            <a:endParaRPr lang="en-US" sz="2000" dirty="0"/>
          </a:p>
        </p:txBody>
      </p:sp>
      <p:grpSp>
        <p:nvGrpSpPr>
          <p:cNvPr id="3" name="Group 2"/>
          <p:cNvGrpSpPr/>
          <p:nvPr/>
        </p:nvGrpSpPr>
        <p:grpSpPr>
          <a:xfrm>
            <a:off x="7550914" y="5305367"/>
            <a:ext cx="4430150" cy="1160747"/>
            <a:chOff x="6576222" y="94890"/>
            <a:chExt cx="4430150" cy="1160747"/>
          </a:xfrm>
        </p:grpSpPr>
        <p:sp>
          <p:nvSpPr>
            <p:cNvPr id="4" name="Rectangle 3"/>
            <p:cNvSpPr/>
            <p:nvPr/>
          </p:nvSpPr>
          <p:spPr>
            <a:xfrm>
              <a:off x="6576222" y="94890"/>
              <a:ext cx="4409464" cy="1160747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6685808" y="221081"/>
              <a:ext cx="4320564" cy="98982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>
                <a:defRPr b="1">
                  <a:solidFill>
                    <a:schemeClr val="bg1"/>
                  </a:solidFill>
                </a:defRPr>
              </a:lvl1pPr>
            </a:lstStyle>
            <a:p>
              <a:pPr algn="ctr">
                <a:lnSpc>
                  <a:spcPct val="80000"/>
                </a:lnSpc>
              </a:pPr>
              <a:r>
                <a:rPr lang="en-US" sz="3600" b="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Stored Value:</a:t>
              </a:r>
            </a:p>
            <a:p>
              <a:pPr algn="ctr">
                <a:lnSpc>
                  <a:spcPct val="80000"/>
                </a:lnSpc>
              </a:pPr>
              <a:r>
                <a:rPr lang="en-US" sz="3600" b="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Give Function</a:t>
              </a:r>
            </a:p>
          </p:txBody>
        </p:sp>
      </p:grp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3756" y="409449"/>
            <a:ext cx="3644449" cy="6403818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08758" y="1900052"/>
            <a:ext cx="2494998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rgbClr val="C00000"/>
                </a:solidFill>
                <a:latin typeface="Bebas Neue" pitchFamily="34" charset="0"/>
              </a:rPr>
              <a:t>You can </a:t>
            </a:r>
          </a:p>
          <a:p>
            <a:pPr algn="ctr"/>
            <a:r>
              <a:rPr lang="en-US" sz="4000" dirty="0">
                <a:solidFill>
                  <a:srgbClr val="C00000"/>
                </a:solidFill>
                <a:latin typeface="Bebas Neue" pitchFamily="34" charset="0"/>
              </a:rPr>
              <a:t>only give stored value to other members</a:t>
            </a:r>
          </a:p>
        </p:txBody>
      </p:sp>
    </p:spTree>
    <p:extLst>
      <p:ext uri="{BB962C8B-B14F-4D97-AF65-F5344CB8AC3E}">
        <p14:creationId xmlns:p14="http://schemas.microsoft.com/office/powerpoint/2010/main" val="31570611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7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7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7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7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06878" y="5987079"/>
            <a:ext cx="2196935" cy="87092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36E1675-8178-C845-AAF5-2B6AA5B8A0CF}" type="slidenum">
              <a:rPr lang="en-US" smtClean="0"/>
              <a:pPr/>
              <a:t>12</a:t>
            </a:fld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6143154" y="1617278"/>
            <a:ext cx="5835213" cy="42165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chemeClr val="accent5"/>
              </a:buClr>
              <a:buSzPct val="104000"/>
              <a:buFont typeface="Wingdings" charset="2"/>
              <a:buChar char=""/>
            </a:pPr>
            <a:r>
              <a:rPr lang="en-US" sz="2400" b="1" dirty="0"/>
              <a:t> Processing Stored Value Payments is Easy</a:t>
            </a:r>
          </a:p>
          <a:p>
            <a:pPr marL="285750" indent="-285750">
              <a:buClr>
                <a:schemeClr val="accent5"/>
              </a:buClr>
              <a:buSzPct val="104000"/>
              <a:buFont typeface="Wingdings" charset="2"/>
              <a:buChar char=""/>
            </a:pPr>
            <a:endParaRPr lang="en-US" sz="2400" b="1" dirty="0"/>
          </a:p>
          <a:p>
            <a:pPr marL="742950" lvl="1" indent="-285750">
              <a:buClr>
                <a:schemeClr val="accent5"/>
              </a:buClr>
              <a:buSzPct val="104000"/>
              <a:buFont typeface="Wingdings" charset="2"/>
              <a:buChar char=""/>
            </a:pPr>
            <a:r>
              <a:rPr lang="en-US" sz="2000" dirty="0"/>
              <a:t>Have the member press the barcode button</a:t>
            </a:r>
          </a:p>
          <a:p>
            <a:pPr marL="742950" lvl="1" indent="-285750">
              <a:buClr>
                <a:schemeClr val="accent5"/>
              </a:buClr>
              <a:buSzPct val="104000"/>
              <a:buFont typeface="Wingdings" charset="2"/>
              <a:buChar char=""/>
            </a:pPr>
            <a:r>
              <a:rPr lang="en-US" sz="2000" dirty="0"/>
              <a:t>Press Close Order</a:t>
            </a:r>
          </a:p>
          <a:p>
            <a:pPr marL="742950" lvl="1" indent="-285750">
              <a:buClr>
                <a:schemeClr val="accent5"/>
              </a:buClr>
              <a:buSzPct val="104000"/>
              <a:buFont typeface="Wingdings" charset="2"/>
              <a:buChar char=""/>
            </a:pPr>
            <a:r>
              <a:rPr lang="en-US" sz="2000" dirty="0"/>
              <a:t>Press Mobile Pay</a:t>
            </a:r>
          </a:p>
          <a:p>
            <a:pPr marL="742950" lvl="1" indent="-285750">
              <a:buClr>
                <a:schemeClr val="accent5"/>
              </a:buClr>
              <a:buSzPct val="104000"/>
              <a:buFont typeface="Wingdings" charset="2"/>
              <a:buChar char=""/>
            </a:pPr>
            <a:r>
              <a:rPr lang="en-US" sz="2000" dirty="0"/>
              <a:t>Press Ok</a:t>
            </a:r>
          </a:p>
          <a:p>
            <a:pPr marL="742950" lvl="1" indent="-285750">
              <a:buClr>
                <a:schemeClr val="accent5"/>
              </a:buClr>
              <a:buSzPct val="104000"/>
              <a:buFont typeface="Wingdings" charset="2"/>
              <a:buChar char=""/>
            </a:pPr>
            <a:r>
              <a:rPr lang="en-US" sz="2000" dirty="0"/>
              <a:t>Scan the barcode</a:t>
            </a:r>
          </a:p>
          <a:p>
            <a:pPr marL="285750" indent="-285750">
              <a:buClr>
                <a:schemeClr val="accent5"/>
              </a:buClr>
              <a:buSzPct val="104000"/>
              <a:buFont typeface="Wingdings" charset="2"/>
              <a:buChar char=""/>
            </a:pPr>
            <a:endParaRPr lang="en-US" sz="2400" b="1" dirty="0"/>
          </a:p>
          <a:p>
            <a:pPr marL="285750" indent="-285750">
              <a:buClr>
                <a:schemeClr val="accent5"/>
              </a:buClr>
              <a:buSzPct val="104000"/>
              <a:buFont typeface="Wingdings" charset="2"/>
              <a:buChar char=""/>
            </a:pPr>
            <a:r>
              <a:rPr lang="en-US" sz="2400" b="1" dirty="0"/>
              <a:t> If the guest has a balance after they use Stored Value Dollars, close out the payment as you normally would</a:t>
            </a:r>
          </a:p>
          <a:p>
            <a:pPr marL="285750" indent="-285750">
              <a:buClr>
                <a:schemeClr val="accent5"/>
              </a:buClr>
              <a:buSzPct val="104000"/>
              <a:buFont typeface="Wingdings" charset="2"/>
              <a:buChar char=""/>
            </a:pPr>
            <a:endParaRPr lang="en-US" sz="2400" b="1" dirty="0"/>
          </a:p>
        </p:txBody>
      </p:sp>
      <p:grpSp>
        <p:nvGrpSpPr>
          <p:cNvPr id="3" name="Group 2"/>
          <p:cNvGrpSpPr/>
          <p:nvPr/>
        </p:nvGrpSpPr>
        <p:grpSpPr>
          <a:xfrm>
            <a:off x="6790893" y="0"/>
            <a:ext cx="4430150" cy="1160747"/>
            <a:chOff x="6576222" y="94890"/>
            <a:chExt cx="4430150" cy="1160747"/>
          </a:xfrm>
        </p:grpSpPr>
        <p:sp>
          <p:nvSpPr>
            <p:cNvPr id="4" name="Rectangle 3"/>
            <p:cNvSpPr/>
            <p:nvPr/>
          </p:nvSpPr>
          <p:spPr>
            <a:xfrm>
              <a:off x="6576222" y="94890"/>
              <a:ext cx="4409464" cy="1160747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6685808" y="221081"/>
              <a:ext cx="4320564" cy="98982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>
                <a:defRPr b="1">
                  <a:solidFill>
                    <a:schemeClr val="bg1"/>
                  </a:solidFill>
                </a:defRPr>
              </a:lvl1pPr>
            </a:lstStyle>
            <a:p>
              <a:pPr algn="ctr">
                <a:lnSpc>
                  <a:spcPct val="80000"/>
                </a:lnSpc>
              </a:pPr>
              <a:r>
                <a:rPr lang="en-US" sz="3600" b="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Stored Value:</a:t>
              </a:r>
            </a:p>
            <a:p>
              <a:pPr algn="ctr">
                <a:lnSpc>
                  <a:spcPct val="80000"/>
                </a:lnSpc>
              </a:pPr>
              <a:r>
                <a:rPr lang="en-US" sz="3600" b="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Processing Payments</a:t>
              </a:r>
            </a:p>
          </p:txBody>
        </p:sp>
      </p:grpSp>
      <p:pic>
        <p:nvPicPr>
          <p:cNvPr id="12" name="Picture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7637" y="687859"/>
            <a:ext cx="3331740" cy="585434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grpSp>
        <p:nvGrpSpPr>
          <p:cNvPr id="7" name="Group 6"/>
          <p:cNvGrpSpPr/>
          <p:nvPr/>
        </p:nvGrpSpPr>
        <p:grpSpPr>
          <a:xfrm>
            <a:off x="214652" y="1009272"/>
            <a:ext cx="2406807" cy="2410021"/>
            <a:chOff x="97725" y="4094606"/>
            <a:chExt cx="2406807" cy="2410021"/>
          </a:xfrm>
        </p:grpSpPr>
        <p:pic>
          <p:nvPicPr>
            <p:cNvPr id="11" name="Picture 10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2163" t="73795" r="11430"/>
            <a:stretch/>
          </p:blipFill>
          <p:spPr>
            <a:xfrm>
              <a:off x="192288" y="4094606"/>
              <a:ext cx="2312244" cy="2141319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sp>
          <p:nvSpPr>
            <p:cNvPr id="15" name="Rounded Rectangle 13"/>
            <p:cNvSpPr/>
            <p:nvPr/>
          </p:nvSpPr>
          <p:spPr>
            <a:xfrm>
              <a:off x="1492741" y="4506799"/>
              <a:ext cx="696524" cy="534044"/>
            </a:xfrm>
            <a:prstGeom prst="roundRect">
              <a:avLst/>
            </a:prstGeom>
            <a:noFill/>
            <a:ln w="57150">
              <a:solidFill>
                <a:srgbClr val="D3114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b="1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libri" pitchFamily="34" charset="0"/>
              </a:endParaRP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97725" y="6104517"/>
              <a:ext cx="209154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>
                  <a:solidFill>
                    <a:srgbClr val="00704A"/>
                  </a:solidFill>
                  <a:latin typeface="Filmotype Lucky" pitchFamily="50" charset="0"/>
                  <a:cs typeface="Arial" pitchFamily="34" charset="0"/>
                </a:rPr>
                <a:t>From the Home Screen</a:t>
              </a:r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289003" y="3966949"/>
            <a:ext cx="2338679" cy="2666095"/>
            <a:chOff x="137679" y="636005"/>
            <a:chExt cx="2338679" cy="2666095"/>
          </a:xfrm>
        </p:grpSpPr>
        <p:pic>
          <p:nvPicPr>
            <p:cNvPr id="13" name="Picture 12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3171" t="4724" r="12139" b="75017"/>
            <a:stretch/>
          </p:blipFill>
          <p:spPr>
            <a:xfrm>
              <a:off x="201880" y="636005"/>
              <a:ext cx="2274478" cy="2178440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sp>
          <p:nvSpPr>
            <p:cNvPr id="14" name="Rounded Rectangle 13"/>
            <p:cNvSpPr/>
            <p:nvPr/>
          </p:nvSpPr>
          <p:spPr>
            <a:xfrm>
              <a:off x="1583539" y="1740751"/>
              <a:ext cx="696524" cy="534044"/>
            </a:xfrm>
            <a:prstGeom prst="roundRect">
              <a:avLst/>
            </a:prstGeom>
            <a:noFill/>
            <a:ln w="57150">
              <a:solidFill>
                <a:srgbClr val="D3114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b="1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libri" pitchFamily="34" charset="0"/>
              </a:endParaRP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137679" y="2901990"/>
              <a:ext cx="209154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>
                  <a:solidFill>
                    <a:srgbClr val="00704A"/>
                  </a:solidFill>
                  <a:latin typeface="Filmotype Lucky" pitchFamily="50" charset="0"/>
                  <a:cs typeface="Arial" pitchFamily="34" charset="0"/>
                </a:rPr>
                <a:t>All other menu screens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9776026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 xmlns:p14="http://schemas.microsoft.com/office/powerpoint/2010/main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06878" y="5987079"/>
            <a:ext cx="2196935" cy="87092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36E1675-8178-C845-AAF5-2B6AA5B8A0CF}" type="slidenum">
              <a:rPr lang="en-US" smtClean="0"/>
              <a:pPr/>
              <a:t>13</a:t>
            </a:fld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216464" y="572250"/>
            <a:ext cx="5835213" cy="45858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chemeClr val="accent5"/>
              </a:buClr>
              <a:buSzPct val="104000"/>
              <a:buFont typeface="Wingdings" charset="2"/>
              <a:buChar char=""/>
            </a:pPr>
            <a:r>
              <a:rPr lang="en-US" sz="2400" b="1" dirty="0"/>
              <a:t> Adding Rewards Points:</a:t>
            </a:r>
          </a:p>
          <a:p>
            <a:pPr marL="285750" indent="-285750">
              <a:buClr>
                <a:schemeClr val="accent5"/>
              </a:buClr>
              <a:buSzPct val="104000"/>
              <a:buFont typeface="Wingdings" charset="2"/>
              <a:buChar char=""/>
            </a:pPr>
            <a:endParaRPr lang="en-US" sz="2400" b="1" dirty="0"/>
          </a:p>
          <a:p>
            <a:pPr marL="742950" lvl="1" indent="-285750">
              <a:buClr>
                <a:schemeClr val="accent5"/>
              </a:buClr>
              <a:buSzPct val="104000"/>
              <a:buFont typeface="Wingdings" charset="2"/>
              <a:buChar char=""/>
            </a:pPr>
            <a:r>
              <a:rPr lang="en-US" sz="2000" dirty="0"/>
              <a:t>Have the member press the barcode button</a:t>
            </a:r>
          </a:p>
          <a:p>
            <a:pPr marL="742950" lvl="1" indent="-285750">
              <a:buClr>
                <a:schemeClr val="accent5"/>
              </a:buClr>
              <a:buSzPct val="104000"/>
              <a:buFont typeface="Wingdings" charset="2"/>
              <a:buChar char=""/>
            </a:pPr>
            <a:r>
              <a:rPr lang="en-US" sz="2000" dirty="0"/>
              <a:t>Press Close Order</a:t>
            </a:r>
          </a:p>
          <a:p>
            <a:pPr marL="742950" lvl="1" indent="-285750">
              <a:buClr>
                <a:schemeClr val="accent5"/>
              </a:buClr>
              <a:buSzPct val="104000"/>
              <a:buFont typeface="Wingdings" charset="2"/>
              <a:buChar char=""/>
            </a:pPr>
            <a:r>
              <a:rPr lang="en-US" sz="2000" dirty="0"/>
              <a:t>Press Krispy Kreme Rewards</a:t>
            </a:r>
          </a:p>
          <a:p>
            <a:pPr marL="742950" lvl="1" indent="-285750">
              <a:buClr>
                <a:schemeClr val="accent5"/>
              </a:buClr>
              <a:buSzPct val="104000"/>
              <a:buFont typeface="Wingdings" charset="2"/>
              <a:buChar char=""/>
            </a:pPr>
            <a:r>
              <a:rPr lang="en-US" sz="2000" dirty="0"/>
              <a:t>Scan the barcode</a:t>
            </a:r>
          </a:p>
          <a:p>
            <a:pPr marL="742950" lvl="1" indent="-285750">
              <a:buClr>
                <a:schemeClr val="accent5"/>
              </a:buClr>
              <a:buSzPct val="104000"/>
              <a:buFont typeface="Wingdings" charset="2"/>
              <a:buChar char=""/>
            </a:pPr>
            <a:r>
              <a:rPr lang="en-US" sz="2000" dirty="0"/>
              <a:t>Press Ok</a:t>
            </a:r>
          </a:p>
          <a:p>
            <a:pPr marL="285750" indent="-285750">
              <a:buClr>
                <a:schemeClr val="accent5"/>
              </a:buClr>
              <a:buSzPct val="104000"/>
              <a:buFont typeface="Wingdings" charset="2"/>
              <a:buChar char=""/>
            </a:pPr>
            <a:endParaRPr lang="en-US" sz="2400" b="1" dirty="0"/>
          </a:p>
          <a:p>
            <a:pPr marL="285750" indent="-285750">
              <a:buClr>
                <a:schemeClr val="accent5"/>
              </a:buClr>
              <a:buSzPct val="104000"/>
              <a:buFont typeface="Wingdings" charset="2"/>
              <a:buChar char=""/>
            </a:pPr>
            <a:endParaRPr lang="en-US" sz="2400" b="1" dirty="0"/>
          </a:p>
          <a:p>
            <a:pPr marL="285750" indent="-285750">
              <a:buClr>
                <a:schemeClr val="accent5"/>
              </a:buClr>
              <a:buSzPct val="104000"/>
              <a:buFont typeface="Wingdings" charset="2"/>
              <a:buChar char=""/>
            </a:pPr>
            <a:r>
              <a:rPr lang="en-US" sz="2400" b="1" dirty="0"/>
              <a:t> REMEMBER! If the guest does not have their App open, you may enter their phone number to add points to their account!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106878" y="5622775"/>
            <a:ext cx="4430150" cy="1160747"/>
            <a:chOff x="6576222" y="94890"/>
            <a:chExt cx="4430150" cy="1160747"/>
          </a:xfrm>
        </p:grpSpPr>
        <p:sp>
          <p:nvSpPr>
            <p:cNvPr id="4" name="Rectangle 3"/>
            <p:cNvSpPr/>
            <p:nvPr/>
          </p:nvSpPr>
          <p:spPr>
            <a:xfrm>
              <a:off x="6576222" y="94890"/>
              <a:ext cx="4409464" cy="1160747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6685808" y="221081"/>
              <a:ext cx="4320564" cy="98982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>
                <a:defRPr b="1">
                  <a:solidFill>
                    <a:schemeClr val="bg1"/>
                  </a:solidFill>
                </a:defRPr>
              </a:lvl1pPr>
            </a:lstStyle>
            <a:p>
              <a:pPr algn="ctr">
                <a:lnSpc>
                  <a:spcPct val="80000"/>
                </a:lnSpc>
              </a:pPr>
              <a:r>
                <a:rPr lang="en-US" sz="3600" b="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Earning Points:</a:t>
              </a:r>
            </a:p>
            <a:p>
              <a:pPr algn="ctr">
                <a:lnSpc>
                  <a:spcPct val="80000"/>
                </a:lnSpc>
              </a:pPr>
              <a:r>
                <a:rPr lang="en-US" sz="3600" b="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Processing</a:t>
              </a:r>
            </a:p>
          </p:txBody>
        </p:sp>
      </p:grp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3613" y="572250"/>
            <a:ext cx="5270209" cy="30482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4522" y="3705100"/>
            <a:ext cx="5297511" cy="24980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284517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 xmlns:p14="http://schemas.microsoft.com/office/powerpoint/2010/main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36E1675-8178-C845-AAF5-2B6AA5B8A0CF}" type="slidenum">
              <a:rPr lang="en-US" smtClean="0"/>
              <a:pPr/>
              <a:t>14</a:t>
            </a:fld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106878" y="1526641"/>
            <a:ext cx="6614556" cy="45858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chemeClr val="accent5"/>
              </a:buClr>
              <a:buSzPct val="104000"/>
              <a:buFont typeface="Wingdings" charset="2"/>
              <a:buChar char=""/>
            </a:pPr>
            <a:r>
              <a:rPr lang="en-US" sz="2400" b="1" dirty="0"/>
              <a:t> Redeeming Points:</a:t>
            </a:r>
          </a:p>
          <a:p>
            <a:pPr marL="285750" indent="-285750">
              <a:buClr>
                <a:schemeClr val="accent5"/>
              </a:buClr>
              <a:buSzPct val="104000"/>
              <a:buFont typeface="Wingdings" charset="2"/>
              <a:buChar char=""/>
            </a:pPr>
            <a:endParaRPr lang="en-US" sz="2400" b="1" dirty="0"/>
          </a:p>
          <a:p>
            <a:pPr marL="742950" lvl="1" indent="-285750">
              <a:buClr>
                <a:schemeClr val="accent5"/>
              </a:buClr>
              <a:buSzPct val="104000"/>
              <a:buFont typeface="Wingdings" charset="2"/>
              <a:buChar char=""/>
            </a:pPr>
            <a:r>
              <a:rPr lang="en-US" sz="2000" dirty="0"/>
              <a:t>The member must select the reward first</a:t>
            </a:r>
          </a:p>
          <a:p>
            <a:pPr marL="742950" lvl="1" indent="-285750">
              <a:buClr>
                <a:schemeClr val="accent5"/>
              </a:buClr>
              <a:buSzPct val="104000"/>
              <a:buFont typeface="Wingdings" charset="2"/>
              <a:buChar char=""/>
            </a:pPr>
            <a:r>
              <a:rPr lang="en-US" sz="2000" dirty="0"/>
              <a:t>Press Close Order</a:t>
            </a:r>
          </a:p>
          <a:p>
            <a:pPr marL="742950" lvl="1" indent="-285750">
              <a:buClr>
                <a:schemeClr val="accent5"/>
              </a:buClr>
              <a:buSzPct val="104000"/>
              <a:buFont typeface="Wingdings" charset="2"/>
              <a:buChar char=""/>
            </a:pPr>
            <a:r>
              <a:rPr lang="en-US" sz="2000" dirty="0"/>
              <a:t>Press Krispy Kreme Rewards</a:t>
            </a:r>
          </a:p>
          <a:p>
            <a:pPr marL="742950" lvl="1" indent="-285750">
              <a:buClr>
                <a:schemeClr val="accent5"/>
              </a:buClr>
              <a:buSzPct val="104000"/>
              <a:buFont typeface="Wingdings" charset="2"/>
              <a:buChar char=""/>
            </a:pPr>
            <a:r>
              <a:rPr lang="en-US" sz="2000" dirty="0"/>
              <a:t>Scan the barcode</a:t>
            </a:r>
          </a:p>
          <a:p>
            <a:pPr marL="742950" lvl="1" indent="-285750">
              <a:buClr>
                <a:schemeClr val="accent5"/>
              </a:buClr>
              <a:buSzPct val="104000"/>
              <a:buFont typeface="Wingdings" charset="2"/>
              <a:buChar char=""/>
            </a:pPr>
            <a:r>
              <a:rPr lang="en-US" sz="2000" dirty="0"/>
              <a:t>Press Ok</a:t>
            </a:r>
          </a:p>
          <a:p>
            <a:pPr marL="285750" indent="-285750">
              <a:buClr>
                <a:schemeClr val="accent5"/>
              </a:buClr>
              <a:buSzPct val="104000"/>
              <a:buFont typeface="Wingdings" charset="2"/>
              <a:buChar char=""/>
            </a:pPr>
            <a:endParaRPr lang="en-US" sz="2400" b="1" dirty="0"/>
          </a:p>
          <a:p>
            <a:pPr>
              <a:buClr>
                <a:schemeClr val="accent5"/>
              </a:buClr>
              <a:buSzPct val="104000"/>
            </a:pPr>
            <a:r>
              <a:rPr lang="en-US" sz="2400" b="1" dirty="0"/>
              <a:t>              </a:t>
            </a:r>
            <a:r>
              <a:rPr lang="en-US" sz="2400" dirty="0">
                <a:solidFill>
                  <a:srgbClr val="C00000"/>
                </a:solidFill>
              </a:rPr>
              <a:t>THE REWARD WILL BE </a:t>
            </a:r>
          </a:p>
          <a:p>
            <a:pPr>
              <a:buClr>
                <a:schemeClr val="accent5"/>
              </a:buClr>
              <a:buSzPct val="104000"/>
            </a:pPr>
            <a:r>
              <a:rPr lang="en-US" sz="2400" dirty="0">
                <a:solidFill>
                  <a:srgbClr val="C00000"/>
                </a:solidFill>
              </a:rPr>
              <a:t>       AUTOMATICALLY DEDUCTED!</a:t>
            </a:r>
          </a:p>
          <a:p>
            <a:pPr marL="285750" indent="-285750">
              <a:buClr>
                <a:schemeClr val="accent5"/>
              </a:buClr>
              <a:buSzPct val="104000"/>
              <a:buFont typeface="Wingdings" charset="2"/>
              <a:buChar char=""/>
            </a:pPr>
            <a:endParaRPr lang="en-US" sz="2400" b="1" dirty="0"/>
          </a:p>
          <a:p>
            <a:pPr marL="285750" indent="-285750">
              <a:buClr>
                <a:schemeClr val="accent5"/>
              </a:buClr>
              <a:buSzPct val="104000"/>
              <a:buFont typeface="Wingdings" charset="2"/>
              <a:buChar char=""/>
            </a:pPr>
            <a:r>
              <a:rPr lang="en-US" sz="2400" b="1" dirty="0"/>
              <a:t> If there is a balance, then process the payment as you normally would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0" y="0"/>
            <a:ext cx="4430150" cy="1163781"/>
            <a:chOff x="6576222" y="94890"/>
            <a:chExt cx="4430150" cy="1160747"/>
          </a:xfrm>
        </p:grpSpPr>
        <p:sp>
          <p:nvSpPr>
            <p:cNvPr id="4" name="Rectangle 3"/>
            <p:cNvSpPr/>
            <p:nvPr/>
          </p:nvSpPr>
          <p:spPr>
            <a:xfrm>
              <a:off x="6576222" y="94890"/>
              <a:ext cx="4409464" cy="1160747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6685808" y="221081"/>
              <a:ext cx="4320564" cy="9872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>
                <a:defRPr b="1">
                  <a:solidFill>
                    <a:schemeClr val="bg1"/>
                  </a:solidFill>
                </a:defRPr>
              </a:lvl1pPr>
            </a:lstStyle>
            <a:p>
              <a:pPr algn="ctr">
                <a:lnSpc>
                  <a:spcPct val="80000"/>
                </a:lnSpc>
              </a:pPr>
              <a:r>
                <a:rPr lang="en-US" sz="3600" b="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Redeeming Points:</a:t>
              </a:r>
            </a:p>
            <a:p>
              <a:pPr algn="ctr">
                <a:lnSpc>
                  <a:spcPct val="80000"/>
                </a:lnSpc>
              </a:pPr>
              <a:r>
                <a:rPr lang="en-US" sz="3600" b="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At the register.</a:t>
              </a:r>
            </a:p>
          </p:txBody>
        </p:sp>
      </p:grpSp>
      <p:pic>
        <p:nvPicPr>
          <p:cNvPr id="12" name="Picture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7445" y="409166"/>
            <a:ext cx="3340925" cy="632205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3" name="TextBox 12"/>
          <p:cNvSpPr txBox="1"/>
          <p:nvPr/>
        </p:nvSpPr>
        <p:spPr>
          <a:xfrm>
            <a:off x="10398333" y="2841149"/>
            <a:ext cx="17108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006633"/>
                </a:solidFill>
                <a:latin typeface="Calibri" pitchFamily="34" charset="0"/>
                <a:cs typeface="Arial" pitchFamily="34" charset="0"/>
              </a:rPr>
              <a:t>Earned Rewards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252000" y="4515504"/>
            <a:ext cx="17108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D31145"/>
                </a:solidFill>
                <a:latin typeface="Calibri" pitchFamily="34" charset="0"/>
                <a:cs typeface="Arial" pitchFamily="34" charset="0"/>
              </a:rPr>
              <a:t>Future Rewards</a:t>
            </a:r>
          </a:p>
        </p:txBody>
      </p:sp>
      <p:sp>
        <p:nvSpPr>
          <p:cNvPr id="16" name="Rectangle 15"/>
          <p:cNvSpPr/>
          <p:nvPr/>
        </p:nvSpPr>
        <p:spPr>
          <a:xfrm>
            <a:off x="7208281" y="4317701"/>
            <a:ext cx="3043719" cy="764938"/>
          </a:xfrm>
          <a:prstGeom prst="rect">
            <a:avLst/>
          </a:prstGeom>
          <a:noFill/>
          <a:ln w="57150">
            <a:solidFill>
              <a:srgbClr val="D3114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b="1" dirty="0">
              <a:latin typeface="Calibri" pitchFamily="34" charset="0"/>
            </a:endParaRPr>
          </a:p>
        </p:txBody>
      </p:sp>
      <p:cxnSp>
        <p:nvCxnSpPr>
          <p:cNvPr id="17" name="Straight Arrow Connector 16"/>
          <p:cNvCxnSpPr/>
          <p:nvPr/>
        </p:nvCxnSpPr>
        <p:spPr>
          <a:xfrm flipH="1">
            <a:off x="10086884" y="3203546"/>
            <a:ext cx="857432" cy="403086"/>
          </a:xfrm>
          <a:prstGeom prst="straightConnector1">
            <a:avLst/>
          </a:prstGeom>
          <a:ln w="38100" cap="rnd">
            <a:solidFill>
              <a:srgbClr val="006633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 flipH="1">
            <a:off x="10086884" y="3210481"/>
            <a:ext cx="857434" cy="827129"/>
          </a:xfrm>
          <a:prstGeom prst="straightConnector1">
            <a:avLst/>
          </a:prstGeom>
          <a:ln w="38100" cap="rnd">
            <a:solidFill>
              <a:srgbClr val="006633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779528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 xmlns:p14="http://schemas.microsoft.com/office/powerpoint/2010/main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0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0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0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36E1675-8178-C845-AAF5-2B6AA5B8A0CF}" type="slidenum">
              <a:rPr lang="en-US" smtClean="0"/>
              <a:pPr/>
              <a:t>15</a:t>
            </a:fld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335218" y="1596554"/>
            <a:ext cx="5661821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chemeClr val="accent5"/>
              </a:buClr>
              <a:buSzPct val="104000"/>
              <a:buFont typeface="Wingdings" charset="2"/>
              <a:buChar char=""/>
            </a:pPr>
            <a:r>
              <a:rPr lang="en-US" sz="2400" b="1" dirty="0"/>
              <a:t> Drive Thru functions are the same</a:t>
            </a:r>
          </a:p>
          <a:p>
            <a:pPr marL="285750" indent="-285750">
              <a:buClr>
                <a:schemeClr val="accent5"/>
              </a:buClr>
              <a:buSzPct val="104000"/>
              <a:buFont typeface="Wingdings" charset="2"/>
              <a:buChar char=""/>
            </a:pPr>
            <a:endParaRPr lang="en-US" sz="2400" b="1" dirty="0"/>
          </a:p>
          <a:p>
            <a:pPr marL="285750" indent="-285750">
              <a:buClr>
                <a:schemeClr val="accent5"/>
              </a:buClr>
              <a:buSzPct val="104000"/>
              <a:buFont typeface="Wingdings" charset="2"/>
              <a:buChar char=""/>
            </a:pPr>
            <a:r>
              <a:rPr lang="en-US" sz="2400" b="1" dirty="0"/>
              <a:t> REMEMBER!  Do not take the member’s phone for any reason</a:t>
            </a:r>
          </a:p>
          <a:p>
            <a:pPr marL="285750" indent="-285750">
              <a:buClr>
                <a:schemeClr val="accent5"/>
              </a:buClr>
              <a:buSzPct val="104000"/>
              <a:buFont typeface="Wingdings" charset="2"/>
              <a:buChar char=""/>
            </a:pPr>
            <a:endParaRPr lang="en-US" sz="2400" b="1" dirty="0"/>
          </a:p>
          <a:p>
            <a:pPr marL="285750" indent="-285750">
              <a:buClr>
                <a:schemeClr val="accent5"/>
              </a:buClr>
              <a:buSzPct val="104000"/>
              <a:buFont typeface="Wingdings" charset="2"/>
              <a:buChar char=""/>
            </a:pPr>
            <a:r>
              <a:rPr lang="en-US" sz="2400" b="1" dirty="0"/>
              <a:t>Use the scanner from the Drive Thru register</a:t>
            </a:r>
          </a:p>
          <a:p>
            <a:pPr marL="285750" indent="-285750">
              <a:buClr>
                <a:schemeClr val="accent5"/>
              </a:buClr>
              <a:buSzPct val="104000"/>
              <a:buFont typeface="Wingdings" charset="2"/>
              <a:buChar char=""/>
            </a:pPr>
            <a:endParaRPr lang="en-US" sz="2400" b="1" dirty="0"/>
          </a:p>
          <a:p>
            <a:pPr marL="285750" indent="-285750">
              <a:buClr>
                <a:schemeClr val="accent5"/>
              </a:buClr>
              <a:buSzPct val="104000"/>
              <a:buFont typeface="Wingdings" charset="2"/>
              <a:buChar char=""/>
            </a:pPr>
            <a:r>
              <a:rPr lang="en-US" sz="2400" b="1" dirty="0"/>
              <a:t> If you cannot reach or the guest does not have the app open, ask for their phone number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0" y="0"/>
            <a:ext cx="4430150" cy="1163781"/>
            <a:chOff x="6576222" y="94890"/>
            <a:chExt cx="4430150" cy="1160747"/>
          </a:xfrm>
        </p:grpSpPr>
        <p:sp>
          <p:nvSpPr>
            <p:cNvPr id="4" name="Rectangle 3"/>
            <p:cNvSpPr/>
            <p:nvPr/>
          </p:nvSpPr>
          <p:spPr>
            <a:xfrm>
              <a:off x="6576222" y="94890"/>
              <a:ext cx="4409464" cy="1160747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6685808" y="221081"/>
              <a:ext cx="4320564" cy="9872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>
                <a:defRPr b="1">
                  <a:solidFill>
                    <a:schemeClr val="bg1"/>
                  </a:solidFill>
                </a:defRPr>
              </a:lvl1pPr>
            </a:lstStyle>
            <a:p>
              <a:pPr algn="ctr">
                <a:lnSpc>
                  <a:spcPct val="80000"/>
                </a:lnSpc>
              </a:pPr>
              <a:r>
                <a:rPr lang="en-US" sz="3600" b="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Redeeming Points: </a:t>
              </a:r>
            </a:p>
            <a:p>
              <a:pPr algn="ctr">
                <a:lnSpc>
                  <a:spcPct val="80000"/>
                </a:lnSpc>
              </a:pPr>
              <a:r>
                <a:rPr lang="en-US" sz="3600" b="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At the Drive Thru</a:t>
              </a:r>
            </a:p>
          </p:txBody>
        </p:sp>
      </p:grpSp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7044" y="1275921"/>
            <a:ext cx="6004956" cy="456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236904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 xmlns:p14="http://schemas.microsoft.com/office/powerpoint/2010/main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36E1675-8178-C845-AAF5-2B6AA5B8A0CF}" type="slidenum">
              <a:rPr lang="en-US" smtClean="0"/>
              <a:pPr/>
              <a:t>16</a:t>
            </a:fld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250" b="12031"/>
          <a:stretch/>
        </p:blipFill>
        <p:spPr bwMode="auto">
          <a:xfrm>
            <a:off x="7581900" y="933450"/>
            <a:ext cx="3429000" cy="4676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363" y="681255"/>
            <a:ext cx="7015518" cy="468175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7581900" y="5658144"/>
            <a:ext cx="3429000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Available through Shay Wilson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119363" y="5559496"/>
            <a:ext cx="4409464" cy="1163781"/>
            <a:chOff x="4704860" y="134328"/>
            <a:chExt cx="4409464" cy="1160747"/>
          </a:xfrm>
        </p:grpSpPr>
        <p:sp>
          <p:nvSpPr>
            <p:cNvPr id="7" name="Rectangle 6"/>
            <p:cNvSpPr/>
            <p:nvPr/>
          </p:nvSpPr>
          <p:spPr>
            <a:xfrm>
              <a:off x="4704860" y="134328"/>
              <a:ext cx="4409464" cy="1160747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4749310" y="416903"/>
              <a:ext cx="4320564" cy="5452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>
                <a:defRPr b="1">
                  <a:solidFill>
                    <a:schemeClr val="bg1"/>
                  </a:solidFill>
                </a:defRPr>
              </a:lvl1pPr>
            </a:lstStyle>
            <a:p>
              <a:pPr algn="ctr">
                <a:lnSpc>
                  <a:spcPct val="80000"/>
                </a:lnSpc>
              </a:pPr>
              <a:r>
                <a:rPr lang="en-US" sz="3600" b="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POS Reference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6960334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 xmlns:p14="http://schemas.microsoft.com/office/powerpoint/2010/main">
        <p:cut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" name="Group 27"/>
          <p:cNvGrpSpPr/>
          <p:nvPr/>
        </p:nvGrpSpPr>
        <p:grpSpPr>
          <a:xfrm>
            <a:off x="0" y="0"/>
            <a:ext cx="12192000" cy="6888483"/>
            <a:chOff x="0" y="0"/>
            <a:chExt cx="12192000" cy="6888483"/>
          </a:xfrm>
        </p:grpSpPr>
        <p:pic>
          <p:nvPicPr>
            <p:cNvPr id="12" name="Picture 11" descr="Screen Shot 2015-04-22 at 10.39.16 PM.png"/>
            <p:cNvPicPr>
              <a:picLocks noChangeAspect="1"/>
            </p:cNvPicPr>
            <p:nvPr/>
          </p:nvPicPr>
          <p:blipFill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20000" contras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38800" y="0"/>
              <a:ext cx="2608688" cy="1816099"/>
            </a:xfrm>
            <a:prstGeom prst="rect">
              <a:avLst/>
            </a:prstGeom>
          </p:spPr>
        </p:pic>
        <p:pic>
          <p:nvPicPr>
            <p:cNvPr id="2" name="Picture 1" descr="donut+glasses.jpg"/>
            <p:cNvPicPr>
              <a:picLocks noChangeAspect="1"/>
            </p:cNvPicPr>
            <p:nvPr/>
          </p:nvPicPr>
          <p:blipFill rotWithShape="1">
            <a:blip r:embed="rId5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5037" b="18599"/>
            <a:stretch/>
          </p:blipFill>
          <p:spPr>
            <a:xfrm>
              <a:off x="3683000" y="5207000"/>
              <a:ext cx="4965700" cy="1681483"/>
            </a:xfrm>
            <a:prstGeom prst="rect">
              <a:avLst/>
            </a:prstGeom>
          </p:spPr>
        </p:pic>
        <p:pic>
          <p:nvPicPr>
            <p:cNvPr id="5" name="Picture 4" descr="Screen Shot 2014-12-19 at 3.46.27 PM.png"/>
            <p:cNvPicPr>
              <a:picLocks noChangeAspect="1"/>
            </p:cNvPicPr>
            <p:nvPr/>
          </p:nvPicPr>
          <p:blipFill rotWithShape="1">
            <a:blip r:embed="rId6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3006" b="21965"/>
            <a:stretch/>
          </p:blipFill>
          <p:spPr>
            <a:xfrm>
              <a:off x="8306142" y="4191000"/>
              <a:ext cx="3885858" cy="2667001"/>
            </a:xfrm>
            <a:prstGeom prst="rect">
              <a:avLst/>
            </a:prstGeom>
          </p:spPr>
        </p:pic>
        <p:pic>
          <p:nvPicPr>
            <p:cNvPr id="8" name="Picture 7" descr="maxresdefault.jpg"/>
            <p:cNvPicPr>
              <a:picLocks noChangeAspect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330" r="7321"/>
            <a:stretch/>
          </p:blipFill>
          <p:spPr>
            <a:xfrm>
              <a:off x="7747000" y="0"/>
              <a:ext cx="4445000" cy="2895600"/>
            </a:xfrm>
            <a:prstGeom prst="rect">
              <a:avLst/>
            </a:prstGeom>
          </p:spPr>
        </p:pic>
        <p:pic>
          <p:nvPicPr>
            <p:cNvPr id="27" name="Picture 26" descr="marisa-7-7-14_146.jpg"/>
            <p:cNvPicPr>
              <a:picLocks noChangeAspect="1"/>
            </p:cNvPicPr>
            <p:nvPr/>
          </p:nvPicPr>
          <p:blipFill rotWithShape="1"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5732" b="62285"/>
            <a:stretch/>
          </p:blipFill>
          <p:spPr>
            <a:xfrm>
              <a:off x="8293100" y="2882900"/>
              <a:ext cx="3898900" cy="1320800"/>
            </a:xfrm>
            <a:prstGeom prst="rect">
              <a:avLst/>
            </a:prstGeom>
          </p:spPr>
        </p:pic>
        <p:pic>
          <p:nvPicPr>
            <p:cNvPr id="18" name="Picture 17" descr="Salty-eats-a-Krispy-Kreme.jpg"/>
            <p:cNvPicPr>
              <a:picLocks noChangeAspect="1"/>
            </p:cNvPicPr>
            <p:nvPr/>
          </p:nvPicPr>
          <p:blipFill rotWithShape="1">
            <a:blip r:embed="rId9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024" t="35741" r="5242" b="10267"/>
            <a:stretch/>
          </p:blipFill>
          <p:spPr>
            <a:xfrm>
              <a:off x="0" y="0"/>
              <a:ext cx="4114625" cy="2108200"/>
            </a:xfrm>
            <a:prstGeom prst="rect">
              <a:avLst/>
            </a:prstGeom>
          </p:spPr>
        </p:pic>
        <p:pic>
          <p:nvPicPr>
            <p:cNvPr id="7" name="Picture 6" descr="GirlwDrinks.jpg"/>
            <p:cNvPicPr>
              <a:picLocks noChangeAspect="1"/>
            </p:cNvPicPr>
            <p:nvPr/>
          </p:nvPicPr>
          <p:blipFill rotWithShape="1">
            <a:blip r:embed="rId10" cstate="email"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saturation sat="2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348" t="8296" r="6510" b="21373"/>
            <a:stretch/>
          </p:blipFill>
          <p:spPr>
            <a:xfrm>
              <a:off x="0" y="2019300"/>
              <a:ext cx="3848100" cy="2235029"/>
            </a:xfrm>
            <a:prstGeom prst="rect">
              <a:avLst/>
            </a:prstGeom>
          </p:spPr>
        </p:pic>
        <p:pic>
          <p:nvPicPr>
            <p:cNvPr id="3" name="Picture 2" descr="Krispy+Kreme.JPG"/>
            <p:cNvPicPr>
              <a:picLocks noChangeAspect="1"/>
            </p:cNvPicPr>
            <p:nvPr/>
          </p:nvPicPr>
          <p:blipFill rotWithShape="1">
            <a:blip r:embed="rId12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9821" t="11626" r="1737" b="398"/>
            <a:stretch/>
          </p:blipFill>
          <p:spPr>
            <a:xfrm>
              <a:off x="3733800" y="0"/>
              <a:ext cx="2171700" cy="1790700"/>
            </a:xfrm>
            <a:prstGeom prst="rect">
              <a:avLst/>
            </a:prstGeom>
          </p:spPr>
        </p:pic>
        <p:pic>
          <p:nvPicPr>
            <p:cNvPr id="26" name="Picture 25" descr="DSC_0565.jpg"/>
            <p:cNvPicPr>
              <a:picLocks noChangeAspect="1"/>
            </p:cNvPicPr>
            <p:nvPr/>
          </p:nvPicPr>
          <p:blipFill rotWithShape="1"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902" t="6755" r="16245" b="12009"/>
            <a:stretch/>
          </p:blipFill>
          <p:spPr>
            <a:xfrm>
              <a:off x="1" y="4108817"/>
              <a:ext cx="3683000" cy="2749184"/>
            </a:xfrm>
            <a:prstGeom prst="rect">
              <a:avLst/>
            </a:prstGeom>
          </p:spPr>
        </p:pic>
      </p:grp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548533" y="148167"/>
            <a:ext cx="440267" cy="436034"/>
          </a:xfrm>
        </p:spPr>
        <p:txBody>
          <a:bodyPr/>
          <a:lstStyle/>
          <a:p>
            <a:fld id="{8B37D5FE-740C-46F5-801A-FA5477D9711F}" type="slidenum">
              <a:rPr lang="en-US" smtClean="0">
                <a:solidFill>
                  <a:srgbClr val="C8BA9D"/>
                </a:solidFill>
              </a:rPr>
              <a:pPr/>
              <a:t>17</a:t>
            </a:fld>
            <a:endParaRPr lang="en-US" dirty="0">
              <a:solidFill>
                <a:srgbClr val="C8BA9D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708400" y="1790700"/>
            <a:ext cx="4622800" cy="34290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428625" sx="102000" sy="102000" algn="ctr" rotWithShape="0">
              <a:prstClr val="black">
                <a:alpha val="54000"/>
              </a:prstClr>
            </a:outerShdw>
          </a:effectLst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rcher Book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3505200" y="1623059"/>
            <a:ext cx="5016500" cy="33855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600" b="1" spc="-300" dirty="0">
                <a:solidFill>
                  <a:schemeClr val="accent2"/>
                </a:solidFill>
                <a:latin typeface="Helvetica Neue"/>
                <a:cs typeface="Helvetica Neue"/>
              </a:rPr>
              <a:t>J</a:t>
            </a:r>
            <a:r>
              <a:rPr lang="en-US" sz="16600" b="1" spc="-300" dirty="0">
                <a:solidFill>
                  <a:schemeClr val="tx1">
                    <a:lumMod val="50000"/>
                    <a:lumOff val="50000"/>
                  </a:schemeClr>
                </a:solidFill>
                <a:latin typeface="Helvetica Neue"/>
                <a:cs typeface="Helvetica Neue"/>
              </a:rPr>
              <a:t>   </a:t>
            </a:r>
            <a:r>
              <a:rPr lang="en-US" sz="16600" b="1" spc="-300" dirty="0">
                <a:solidFill>
                  <a:schemeClr val="accent6"/>
                </a:solidFill>
                <a:latin typeface="Helvetica Neue"/>
                <a:cs typeface="Helvetica Neue"/>
              </a:rPr>
              <a:t>Y</a:t>
            </a:r>
            <a:r>
              <a:rPr lang="en-US" sz="16600" b="1" spc="-300" dirty="0">
                <a:solidFill>
                  <a:schemeClr val="tx1">
                    <a:lumMod val="50000"/>
                    <a:lumOff val="50000"/>
                  </a:schemeClr>
                </a:solidFill>
                <a:latin typeface="Helvetica Neue"/>
                <a:cs typeface="Helvetica Neue"/>
              </a:rPr>
              <a:t> </a:t>
            </a:r>
            <a:endParaRPr lang="en-US" sz="2400" b="1" dirty="0">
              <a:latin typeface="Helvetica Neue"/>
              <a:cs typeface="Helvetica Neue"/>
            </a:endParaRPr>
          </a:p>
          <a:p>
            <a:pPr algn="ctr"/>
            <a:r>
              <a:rPr lang="en-US" sz="2400" b="1" dirty="0">
                <a:latin typeface="+mj-lt"/>
                <a:cs typeface="Bebas Neue"/>
              </a:rPr>
              <a:t>THE ESSENCE OF </a:t>
            </a:r>
            <a:br>
              <a:rPr lang="en-US" sz="2400" b="1" dirty="0">
                <a:latin typeface="+mj-lt"/>
                <a:cs typeface="Bebas Neue"/>
              </a:rPr>
            </a:br>
            <a:r>
              <a:rPr lang="en-US" sz="2400" b="1" dirty="0">
                <a:latin typeface="+mj-lt"/>
                <a:cs typeface="Bebas Neue"/>
              </a:rPr>
              <a:t>OUR BRAND </a:t>
            </a:r>
          </a:p>
        </p:txBody>
      </p:sp>
      <p:pic>
        <p:nvPicPr>
          <p:cNvPr id="22" name="Picture 21" descr="GlazedDonut.png"/>
          <p:cNvPicPr>
            <a:picLocks noChangeAspect="1"/>
          </p:cNvPicPr>
          <p:nvPr/>
        </p:nvPicPr>
        <p:blipFill>
          <a:blip r:embed="rId1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6132" y="2184400"/>
            <a:ext cx="1735668" cy="1727200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5785578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 xmlns:p14="http://schemas.microsoft.com/office/powerpoint/2010/main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Oval 2"/>
          <p:cNvSpPr/>
          <p:nvPr/>
        </p:nvSpPr>
        <p:spPr>
          <a:xfrm>
            <a:off x="1819124" y="1465700"/>
            <a:ext cx="3191042" cy="3191042"/>
          </a:xfrm>
          <a:prstGeom prst="ellipse">
            <a:avLst/>
          </a:prstGeom>
          <a:noFill/>
          <a:ln w="952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schemeClr val="accent6"/>
              </a:solidFill>
            </a:endParaRPr>
          </a:p>
        </p:txBody>
      </p:sp>
      <p:sp>
        <p:nvSpPr>
          <p:cNvPr id="5" name="Text Box 7"/>
          <p:cNvSpPr txBox="1">
            <a:spLocks noChangeArrowheads="1"/>
          </p:cNvSpPr>
          <p:nvPr/>
        </p:nvSpPr>
        <p:spPr bwMode="auto">
          <a:xfrm>
            <a:off x="1819124" y="2350624"/>
            <a:ext cx="3191042" cy="12803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60960" tIns="30480" rIns="60960" bIns="30480">
            <a:spAutoFit/>
          </a:bodyPr>
          <a:lstStyle/>
          <a:p>
            <a:pPr algn="ctr" defTabSz="1450940">
              <a:lnSpc>
                <a:spcPct val="90000"/>
              </a:lnSpc>
            </a:pPr>
            <a:r>
              <a:rPr lang="en-CA" sz="4400" dirty="0">
                <a:solidFill>
                  <a:schemeClr val="bg1"/>
                </a:solidFill>
                <a:ea typeface="Open Sans Light" pitchFamily="34" charset="0"/>
                <a:cs typeface="Helvetica Neue"/>
              </a:rPr>
              <a:t>Hands on</a:t>
            </a:r>
          </a:p>
          <a:p>
            <a:pPr algn="ctr" defTabSz="1450940">
              <a:lnSpc>
                <a:spcPct val="90000"/>
              </a:lnSpc>
            </a:pPr>
            <a:r>
              <a:rPr lang="en-CA" sz="4400" dirty="0">
                <a:solidFill>
                  <a:schemeClr val="bg1"/>
                </a:solidFill>
                <a:ea typeface="Open Sans Light" pitchFamily="34" charset="0"/>
                <a:cs typeface="Helvetica Neue"/>
              </a:rPr>
              <a:t>Exercise</a:t>
            </a:r>
          </a:p>
        </p:txBody>
      </p:sp>
      <p:sp>
        <p:nvSpPr>
          <p:cNvPr id="4" name="Oval 3"/>
          <p:cNvSpPr/>
          <p:nvPr/>
        </p:nvSpPr>
        <p:spPr>
          <a:xfrm>
            <a:off x="640863" y="432781"/>
            <a:ext cx="1539637" cy="1539637"/>
          </a:xfrm>
          <a:prstGeom prst="ellipse">
            <a:avLst/>
          </a:prstGeom>
          <a:solidFill>
            <a:schemeClr val="accent1">
              <a:alpha val="70000"/>
            </a:schemeClr>
          </a:solidFill>
          <a:ln w="9525">
            <a:noFill/>
          </a:ln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6932" y="2314221"/>
            <a:ext cx="5294488" cy="4444243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3122" y="285406"/>
            <a:ext cx="4437927" cy="244851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7366" y="735319"/>
            <a:ext cx="1411000" cy="747000"/>
          </a:xfrm>
          <a:prstGeom prst="rect">
            <a:avLst/>
          </a:prstGeom>
          <a:ln>
            <a:noFill/>
          </a:ln>
          <a:effectLst>
            <a:outerShdw blurRad="76200" dist="50800" dir="2700000" algn="tl" rotWithShape="0">
              <a:prstClr val="black">
                <a:alpha val="35000"/>
              </a:prstClr>
            </a:outerShdw>
            <a:softEdge rad="0"/>
          </a:effectLst>
        </p:spPr>
      </p:pic>
    </p:spTree>
    <p:extLst>
      <p:ext uri="{BB962C8B-B14F-4D97-AF65-F5344CB8AC3E}">
        <p14:creationId xmlns:p14="http://schemas.microsoft.com/office/powerpoint/2010/main" val="28164595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 xmlns:p14="http://schemas.microsoft.com/office/powerpoint/2010/main">
        <p:cut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36E1675-8178-C845-AAF5-2B6AA5B8A0CF}" type="slidenum">
              <a:rPr lang="en-US" smtClean="0"/>
              <a:pPr/>
              <a:t>2</a:t>
            </a:fld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87"/>
          <a:stretch/>
        </p:blipFill>
        <p:spPr>
          <a:xfrm>
            <a:off x="-9549" y="1"/>
            <a:ext cx="12201549" cy="6858000"/>
          </a:xfrm>
          <a:prstGeom prst="rect">
            <a:avLst/>
          </a:prstGeom>
        </p:spPr>
      </p:pic>
      <p:grpSp>
        <p:nvGrpSpPr>
          <p:cNvPr id="15" name="Group 14"/>
          <p:cNvGrpSpPr/>
          <p:nvPr/>
        </p:nvGrpSpPr>
        <p:grpSpPr>
          <a:xfrm>
            <a:off x="2238529" y="3083944"/>
            <a:ext cx="2959558" cy="3079094"/>
            <a:chOff x="4843324" y="888521"/>
            <a:chExt cx="2959558" cy="3079094"/>
          </a:xfrm>
        </p:grpSpPr>
        <p:sp>
          <p:nvSpPr>
            <p:cNvPr id="11" name="TextBox 10"/>
            <p:cNvSpPr txBox="1"/>
            <p:nvPr/>
          </p:nvSpPr>
          <p:spPr>
            <a:xfrm>
              <a:off x="4983988" y="1643238"/>
              <a:ext cx="2678230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Helvetica Neue"/>
                  <a:cs typeface="Helvetica Neue"/>
                </a:rPr>
                <a:t>Part III:</a:t>
              </a:r>
            </a:p>
            <a:p>
              <a:pPr algn="ctr"/>
              <a:r>
                <a:rPr lang="en-US" sz="32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Helvetica Neue"/>
                  <a:cs typeface="Helvetica Neue"/>
                </a:rPr>
                <a:t>Engaging the Guest</a:t>
              </a:r>
            </a:p>
          </p:txBody>
        </p:sp>
        <p:sp>
          <p:nvSpPr>
            <p:cNvPr id="12" name="Oval 11"/>
            <p:cNvSpPr/>
            <p:nvPr/>
          </p:nvSpPr>
          <p:spPr>
            <a:xfrm>
              <a:off x="4843324" y="888521"/>
              <a:ext cx="2959558" cy="3079094"/>
            </a:xfrm>
            <a:prstGeom prst="ellipse">
              <a:avLst/>
            </a:prstGeom>
            <a:noFill/>
            <a:ln w="9525">
              <a:solidFill>
                <a:srgbClr val="EAB04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>
                <a:solidFill>
                  <a:schemeClr val="accent6"/>
                </a:solidFill>
              </a:endParaRPr>
            </a:p>
          </p:txBody>
        </p:sp>
      </p:grpSp>
      <p:pic>
        <p:nvPicPr>
          <p:cNvPr id="13" name="Picture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0511" y="1"/>
            <a:ext cx="3981428" cy="21966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30118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 xmlns:p14="http://schemas.microsoft.com/office/powerpoint/2010/main">
        <p:cut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36E1675-8178-C845-AAF5-2B6AA5B8A0CF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324929" y="1521124"/>
            <a:ext cx="5499100" cy="29546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chemeClr val="accent5"/>
              </a:buClr>
              <a:buSzPct val="104000"/>
              <a:buFont typeface="Wingdings" charset="2"/>
              <a:buChar char=""/>
            </a:pPr>
            <a:r>
              <a:rPr lang="en-US" sz="2400" dirty="0"/>
              <a:t>Our team members are tasked with ENTICING our guests to become rewards members</a:t>
            </a:r>
            <a:br>
              <a:rPr lang="en-US" sz="2400" dirty="0"/>
            </a:br>
            <a:endParaRPr lang="en-US" sz="2400" dirty="0"/>
          </a:p>
          <a:p>
            <a:pPr marL="285750" indent="-285750">
              <a:buClr>
                <a:schemeClr val="accent5"/>
              </a:buClr>
              <a:buSzPct val="104000"/>
              <a:buFont typeface="Wingdings" charset="2"/>
              <a:buChar char=""/>
            </a:pPr>
            <a:r>
              <a:rPr lang="en-US" sz="2400" dirty="0"/>
              <a:t>This is done through ENGAGEMENT at every point of the Krispy Kreme experience</a:t>
            </a:r>
          </a:p>
          <a:p>
            <a:pPr>
              <a:buClr>
                <a:schemeClr val="accent5"/>
              </a:buClr>
              <a:buSzPct val="104000"/>
            </a:pP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5105400" y="769620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grpSp>
        <p:nvGrpSpPr>
          <p:cNvPr id="3" name="Group 2"/>
          <p:cNvGrpSpPr/>
          <p:nvPr/>
        </p:nvGrpSpPr>
        <p:grpSpPr>
          <a:xfrm>
            <a:off x="324929" y="56034"/>
            <a:ext cx="3643222" cy="823860"/>
            <a:chOff x="152400" y="282589"/>
            <a:chExt cx="3513826" cy="573732"/>
          </a:xfrm>
        </p:grpSpPr>
        <p:sp>
          <p:nvSpPr>
            <p:cNvPr id="11" name="Rectangle 10"/>
            <p:cNvSpPr/>
            <p:nvPr/>
          </p:nvSpPr>
          <p:spPr>
            <a:xfrm>
              <a:off x="152400" y="282589"/>
              <a:ext cx="3513826" cy="573732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152400" y="412982"/>
              <a:ext cx="3513826" cy="321501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sz="24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Engaging the Guest</a:t>
              </a:r>
              <a:endParaRPr lang="en-CA" sz="23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 Neue"/>
                <a:ea typeface="Open Sans Light" pitchFamily="34" charset="0"/>
                <a:cs typeface="Helvetica Neue"/>
              </a:endParaRPr>
            </a:p>
          </p:txBody>
        </p:sp>
      </p:grpSp>
      <p:cxnSp>
        <p:nvCxnSpPr>
          <p:cNvPr id="6" name="Straight Connector 5"/>
          <p:cNvCxnSpPr/>
          <p:nvPr/>
        </p:nvCxnSpPr>
        <p:spPr>
          <a:xfrm>
            <a:off x="5318972" y="2653048"/>
            <a:ext cx="3444028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104" r="64932" b="22896"/>
          <a:stretch/>
        </p:blipFill>
        <p:spPr bwMode="auto">
          <a:xfrm>
            <a:off x="5130235" y="2744367"/>
            <a:ext cx="3821502" cy="30451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63000" y="879894"/>
            <a:ext cx="2941608" cy="55664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1946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 xmlns:p14="http://schemas.microsoft.com/office/powerpoint/2010/main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11507611" y="206728"/>
            <a:ext cx="495300" cy="365125"/>
          </a:xfrm>
        </p:spPr>
        <p:txBody>
          <a:bodyPr/>
          <a:lstStyle/>
          <a:p>
            <a:fld id="{AE583915-90DC-4D88-9A71-6297A374BA02}" type="slidenum">
              <a:rPr lang="en-US" smtClean="0"/>
              <a:t>4</a:t>
            </a:fld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6324600" y="0"/>
            <a:ext cx="5080000" cy="1673525"/>
          </a:xfrm>
          <a:prstGeom prst="rect">
            <a:avLst/>
          </a:prstGeom>
          <a:solidFill>
            <a:schemeClr val="accent5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6405033" y="397937"/>
            <a:ext cx="4902200" cy="9898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b="1">
                <a:solidFill>
                  <a:schemeClr val="bg1"/>
                </a:solidFill>
              </a:defRPr>
            </a:lvl1pPr>
          </a:lstStyle>
          <a:p>
            <a:pPr algn="ctr">
              <a:lnSpc>
                <a:spcPct val="80000"/>
              </a:lnSpc>
            </a:pPr>
            <a:r>
              <a:rPr lang="en-US" sz="3600" b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Engaging the Guest:</a:t>
            </a:r>
          </a:p>
          <a:p>
            <a:pPr algn="ctr">
              <a:lnSpc>
                <a:spcPct val="80000"/>
              </a:lnSpc>
            </a:pPr>
            <a:r>
              <a:rPr lang="en-US" sz="3600" b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Starting the Discussion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5474898" y="2073215"/>
            <a:ext cx="592970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chemeClr val="accent5"/>
              </a:buClr>
              <a:buSzPct val="104000"/>
            </a:pPr>
            <a:r>
              <a:rPr lang="en-US" sz="2400" b="1" dirty="0"/>
              <a:t>If the guest is not a rewards member, they have the opportunity to ENTICE the guest by briefly informing them of the benefits…</a:t>
            </a:r>
          </a:p>
        </p:txBody>
      </p:sp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2860" y="836762"/>
            <a:ext cx="4415813" cy="4801531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7000" endPos="11000" dist="762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  <a:extLst/>
        </p:spPr>
      </p:pic>
      <p:sp>
        <p:nvSpPr>
          <p:cNvPr id="2" name="TextBox 1"/>
          <p:cNvSpPr txBox="1"/>
          <p:nvPr/>
        </p:nvSpPr>
        <p:spPr>
          <a:xfrm>
            <a:off x="5960852" y="3562709"/>
            <a:ext cx="518447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accent5">
                    <a:lumMod val="75000"/>
                  </a:schemeClr>
                </a:solidFill>
                <a:effectLst>
                  <a:outerShdw blurRad="101600" dist="12700" dir="3300000" algn="tl" rotWithShape="0">
                    <a:prstClr val="black">
                      <a:alpha val="38000"/>
                    </a:prstClr>
                  </a:outerShdw>
                </a:effectLst>
                <a:latin typeface="Filmotype Lucky" pitchFamily="50" charset="0"/>
              </a:rPr>
              <a:t>“If you join, you can earn 5 points for every dollar spent at Krispy Kreme.”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5960853" y="4603630"/>
            <a:ext cx="518447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accent5">
                    <a:lumMod val="75000"/>
                  </a:schemeClr>
                </a:solidFill>
                <a:effectLst>
                  <a:outerShdw blurRad="101600" dist="12700" dir="3300000" algn="tl" rotWithShape="0">
                    <a:prstClr val="black">
                      <a:alpha val="38000"/>
                    </a:prstClr>
                  </a:outerShdw>
                </a:effectLst>
                <a:latin typeface="Filmotype Lucky" pitchFamily="50" charset="0"/>
              </a:rPr>
              <a:t>“You will receive a free doughnut of your choice just for becoming a member!”</a:t>
            </a:r>
          </a:p>
        </p:txBody>
      </p:sp>
    </p:spTree>
    <p:extLst>
      <p:ext uri="{BB962C8B-B14F-4D97-AF65-F5344CB8AC3E}">
        <p14:creationId xmlns:p14="http://schemas.microsoft.com/office/powerpoint/2010/main" val="7536375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 xmlns:p14="http://schemas.microsoft.com/office/powerpoint/2010/main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11507611" y="206728"/>
            <a:ext cx="495300" cy="365125"/>
          </a:xfrm>
        </p:spPr>
        <p:txBody>
          <a:bodyPr/>
          <a:lstStyle/>
          <a:p>
            <a:fld id="{AE583915-90DC-4D88-9A71-6297A374BA02}" type="slidenum">
              <a:rPr lang="en-US" smtClean="0"/>
              <a:t>5</a:t>
            </a:fld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208472" y="0"/>
            <a:ext cx="5080000" cy="1673525"/>
          </a:xfrm>
          <a:prstGeom prst="rect">
            <a:avLst/>
          </a:prstGeom>
          <a:solidFill>
            <a:schemeClr val="accent5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297372" y="341850"/>
            <a:ext cx="4902200" cy="9898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b="1">
                <a:solidFill>
                  <a:schemeClr val="bg1"/>
                </a:solidFill>
              </a:defRPr>
            </a:lvl1pPr>
          </a:lstStyle>
          <a:p>
            <a:pPr algn="ctr">
              <a:lnSpc>
                <a:spcPct val="80000"/>
              </a:lnSpc>
            </a:pPr>
            <a:r>
              <a:rPr lang="en-US" sz="3600" b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Engaging the Guest:</a:t>
            </a:r>
          </a:p>
          <a:p>
            <a:pPr algn="ctr">
              <a:lnSpc>
                <a:spcPct val="80000"/>
              </a:lnSpc>
            </a:pPr>
            <a:r>
              <a:rPr lang="en-US" sz="3600" b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At the Register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5722009" y="580189"/>
            <a:ext cx="592970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chemeClr val="accent5"/>
              </a:buClr>
              <a:buSzPct val="104000"/>
            </a:pPr>
            <a:r>
              <a:rPr lang="en-US" sz="2400" b="1" dirty="0"/>
              <a:t>If the team member did not have a chance at the front door, they can ask the guest…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759134" y="2457104"/>
            <a:ext cx="518447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accent5">
                    <a:lumMod val="75000"/>
                  </a:schemeClr>
                </a:solidFill>
                <a:effectLst>
                  <a:outerShdw blurRad="101600" dist="12700" dir="3300000" algn="tl" rotWithShape="0">
                    <a:prstClr val="black">
                      <a:alpha val="38000"/>
                    </a:prstClr>
                  </a:outerShdw>
                </a:effectLst>
                <a:latin typeface="Filmotype Lucky" pitchFamily="50" charset="0"/>
              </a:rPr>
              <a:t>“May I scan your app to apply your points for this purchase?”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759132" y="4395588"/>
            <a:ext cx="5184475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accent5">
                    <a:lumMod val="75000"/>
                  </a:schemeClr>
                </a:solidFill>
                <a:effectLst>
                  <a:outerShdw blurRad="101600" dist="12700" dir="3300000" algn="tl" rotWithShape="0">
                    <a:prstClr val="black">
                      <a:alpha val="38000"/>
                    </a:prstClr>
                  </a:outerShdw>
                </a:effectLst>
                <a:latin typeface="Filmotype Lucky" pitchFamily="50" charset="0"/>
              </a:rPr>
              <a:t>“If you are not familiar with our Rewards program, here are multiple ways to  download the app to start earning points.”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0102" y="2091193"/>
            <a:ext cx="2010551" cy="3992784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56904" y="1796246"/>
            <a:ext cx="2432668" cy="4749244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6889744" y="1673525"/>
            <a:ext cx="17971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Front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9586027" y="1488859"/>
            <a:ext cx="21744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Back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6520070" y="6288394"/>
            <a:ext cx="253646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Available through MIX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99957" y="3417151"/>
            <a:ext cx="610282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chemeClr val="accent5"/>
              </a:buClr>
              <a:buSzPct val="104000"/>
            </a:pPr>
            <a:r>
              <a:rPr lang="en-US" sz="2000" b="1" dirty="0"/>
              <a:t>… Or, if the guest is not a member, provide the guest with our Loyalty Handouts ...</a:t>
            </a:r>
          </a:p>
        </p:txBody>
      </p:sp>
      <p:sp>
        <p:nvSpPr>
          <p:cNvPr id="19" name="Right Arrow 18"/>
          <p:cNvSpPr/>
          <p:nvPr/>
        </p:nvSpPr>
        <p:spPr>
          <a:xfrm>
            <a:off x="5055078" y="3780000"/>
            <a:ext cx="978408" cy="484632"/>
          </a:xfrm>
          <a:prstGeom prst="rightArrow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13236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 xmlns:p14="http://schemas.microsoft.com/office/powerpoint/2010/main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6" grpId="0"/>
      <p:bldP spid="1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11507611" y="206728"/>
            <a:ext cx="495300" cy="365125"/>
          </a:xfrm>
        </p:spPr>
        <p:txBody>
          <a:bodyPr/>
          <a:lstStyle/>
          <a:p>
            <a:fld id="{AE583915-90DC-4D88-9A71-6297A374BA02}" type="slidenum">
              <a:rPr lang="en-US" smtClean="0"/>
              <a:t>6</a:t>
            </a:fld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208472" y="0"/>
            <a:ext cx="5080000" cy="1673525"/>
          </a:xfrm>
          <a:prstGeom prst="rect">
            <a:avLst/>
          </a:prstGeom>
          <a:solidFill>
            <a:schemeClr val="accent5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297372" y="341850"/>
            <a:ext cx="4902200" cy="9898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b="1">
                <a:solidFill>
                  <a:schemeClr val="bg1"/>
                </a:solidFill>
              </a:defRPr>
            </a:lvl1pPr>
          </a:lstStyle>
          <a:p>
            <a:pPr algn="ctr">
              <a:lnSpc>
                <a:spcPct val="80000"/>
              </a:lnSpc>
            </a:pPr>
            <a:r>
              <a:rPr lang="en-US" sz="3600" b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Engaging the Guest:</a:t>
            </a:r>
          </a:p>
          <a:p>
            <a:pPr algn="ctr">
              <a:lnSpc>
                <a:spcPct val="80000"/>
              </a:lnSpc>
            </a:pPr>
            <a:r>
              <a:rPr lang="en-US" sz="3600" b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At the Register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70218" y="2736056"/>
            <a:ext cx="482935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chemeClr val="accent5"/>
              </a:buClr>
              <a:buSzPct val="104000"/>
            </a:pPr>
            <a:r>
              <a:rPr lang="en-US" sz="2400" b="1" dirty="0"/>
              <a:t>Finally, when the team member is closing the order, ask the guest if they are a rewards member when you see the rewards button on the register screen.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7325" y="773002"/>
            <a:ext cx="6027862" cy="59975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9376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 xmlns:p14="http://schemas.microsoft.com/office/powerpoint/2010/main">
        <p:cut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11507611" y="206728"/>
            <a:ext cx="495300" cy="365125"/>
          </a:xfrm>
        </p:spPr>
        <p:txBody>
          <a:bodyPr/>
          <a:lstStyle/>
          <a:p>
            <a:fld id="{AE583915-90DC-4D88-9A71-6297A374BA02}" type="slidenum">
              <a:rPr lang="en-US" smtClean="0"/>
              <a:t>7</a:t>
            </a:fld>
            <a:endParaRPr lang="en-US" dirty="0"/>
          </a:p>
        </p:txBody>
      </p:sp>
      <p:grpSp>
        <p:nvGrpSpPr>
          <p:cNvPr id="2" name="Group 1"/>
          <p:cNvGrpSpPr/>
          <p:nvPr/>
        </p:nvGrpSpPr>
        <p:grpSpPr>
          <a:xfrm>
            <a:off x="6576222" y="94890"/>
            <a:ext cx="4409464" cy="1160747"/>
            <a:chOff x="6576222" y="94890"/>
            <a:chExt cx="4409464" cy="1160747"/>
          </a:xfrm>
        </p:grpSpPr>
        <p:sp>
          <p:nvSpPr>
            <p:cNvPr id="15" name="Rectangle 14"/>
            <p:cNvSpPr/>
            <p:nvPr/>
          </p:nvSpPr>
          <p:spPr>
            <a:xfrm>
              <a:off x="6576222" y="94890"/>
              <a:ext cx="4409464" cy="1160747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6620672" y="221081"/>
              <a:ext cx="4320564" cy="98982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>
                <a:defRPr b="1">
                  <a:solidFill>
                    <a:schemeClr val="bg1"/>
                  </a:solidFill>
                </a:defRPr>
              </a:lvl1pPr>
            </a:lstStyle>
            <a:p>
              <a:pPr algn="ctr">
                <a:lnSpc>
                  <a:spcPct val="80000"/>
                </a:lnSpc>
              </a:pPr>
              <a:r>
                <a:rPr lang="en-US" sz="3600" b="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Engaging the Guest:</a:t>
              </a:r>
            </a:p>
            <a:p>
              <a:pPr algn="ctr">
                <a:lnSpc>
                  <a:spcPct val="80000"/>
                </a:lnSpc>
              </a:pPr>
              <a:r>
                <a:rPr lang="en-US" sz="3600" b="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At the Drive Thru</a:t>
              </a:r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294394" y="840138"/>
            <a:ext cx="575840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chemeClr val="accent5"/>
              </a:buClr>
              <a:buSzPct val="104000"/>
            </a:pPr>
            <a:r>
              <a:rPr lang="en-US" sz="2400" b="1" dirty="0"/>
              <a:t>The Drive Thru deserves the same attention as the lobby…</a:t>
            </a: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394" y="1861882"/>
            <a:ext cx="5758402" cy="379562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scene3d>
            <a:camera prst="orthographicFront"/>
            <a:lightRig rig="threePt" dir="t"/>
          </a:scene3d>
          <a:sp3d>
            <a:bevelT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6558978" y="2146552"/>
            <a:ext cx="518447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C00000"/>
                </a:solidFill>
                <a:latin typeface="Filmotype Lucky" pitchFamily="50" charset="0"/>
              </a:rPr>
              <a:t>“May I scan your app to apply your points for this purchase?”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576222" y="3524061"/>
            <a:ext cx="5184475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C00000"/>
                </a:solidFill>
                <a:latin typeface="Filmotype Lucky" pitchFamily="50" charset="0"/>
              </a:rPr>
              <a:t>“If you have not had a chance to download the app, go to krispykremerewards.com to start earning points.”</a:t>
            </a:r>
          </a:p>
        </p:txBody>
      </p:sp>
    </p:spTree>
    <p:extLst>
      <p:ext uri="{BB962C8B-B14F-4D97-AF65-F5344CB8AC3E}">
        <p14:creationId xmlns:p14="http://schemas.microsoft.com/office/powerpoint/2010/main" val="5080306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 xmlns:p14="http://schemas.microsoft.com/office/powerpoint/2010/main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36E1675-8178-C845-AAF5-2B6AA5B8A0CF}" type="slidenum">
              <a:rPr lang="en-US" smtClean="0"/>
              <a:pPr/>
              <a:t>8</a:t>
            </a:fld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98" t="283"/>
          <a:stretch/>
        </p:blipFill>
        <p:spPr>
          <a:xfrm>
            <a:off x="0" y="0"/>
            <a:ext cx="12219726" cy="686394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371263" y="2599873"/>
            <a:ext cx="267823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 Neue"/>
                <a:cs typeface="Helvetica Neue"/>
              </a:rPr>
              <a:t>Part IV:</a:t>
            </a:r>
          </a:p>
          <a:p>
            <a:pPr algn="ctr"/>
            <a:r>
              <a:rPr lang="en-US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 Neue"/>
                <a:cs typeface="Helvetica Neue"/>
              </a:rPr>
              <a:t>Stored Value and Register Functions</a:t>
            </a:r>
          </a:p>
        </p:txBody>
      </p:sp>
      <p:sp>
        <p:nvSpPr>
          <p:cNvPr id="6" name="Oval 5"/>
          <p:cNvSpPr/>
          <p:nvPr/>
        </p:nvSpPr>
        <p:spPr>
          <a:xfrm>
            <a:off x="4001984" y="1853529"/>
            <a:ext cx="3416789" cy="3554792"/>
          </a:xfrm>
          <a:prstGeom prst="ellipse">
            <a:avLst/>
          </a:prstGeom>
          <a:noFill/>
          <a:ln w="9525">
            <a:solidFill>
              <a:srgbClr val="EAB04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solidFill>
                <a:schemeClr val="accent6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56" y="29546"/>
            <a:ext cx="3981428" cy="21966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43512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 xmlns:p14="http://schemas.microsoft.com/office/powerpoint/2010/main">
        <p:cut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36E1675-8178-C845-AAF5-2B6AA5B8A0CF}" type="slidenum">
              <a:rPr lang="en-US" smtClean="0"/>
              <a:pPr/>
              <a:t>9</a:t>
            </a:fld>
            <a:endParaRPr lang="en-US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994" r="63191" b="25479"/>
          <a:stretch/>
        </p:blipFill>
        <p:spPr bwMode="auto">
          <a:xfrm>
            <a:off x="3357918" y="4081506"/>
            <a:ext cx="2995380" cy="23485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42" r="11604"/>
          <a:stretch/>
        </p:blipFill>
        <p:spPr>
          <a:xfrm>
            <a:off x="6743700" y="644879"/>
            <a:ext cx="3028950" cy="599146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TextBox 7"/>
          <p:cNvSpPr txBox="1"/>
          <p:nvPr/>
        </p:nvSpPr>
        <p:spPr>
          <a:xfrm>
            <a:off x="9997539" y="2553574"/>
            <a:ext cx="209154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rgbClr val="00704A"/>
                </a:solidFill>
                <a:latin typeface="Filmotype Lucky" pitchFamily="50" charset="0"/>
                <a:cs typeface="Arial" pitchFamily="34" charset="0"/>
              </a:rPr>
              <a:t>Use Stored Value Dollars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66404" y="1650071"/>
            <a:ext cx="6170022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chemeClr val="accent5"/>
              </a:buClr>
              <a:buSzPct val="104000"/>
              <a:buFont typeface="Wingdings" charset="2"/>
              <a:buChar char=""/>
            </a:pPr>
            <a:r>
              <a:rPr lang="en-US" sz="2400" b="1" dirty="0"/>
              <a:t> The Stored Value Function provides members an opportunity to:</a:t>
            </a:r>
          </a:p>
          <a:p>
            <a:pPr marL="285750" indent="-285750">
              <a:buClr>
                <a:schemeClr val="accent5"/>
              </a:buClr>
              <a:buSzPct val="104000"/>
              <a:buFont typeface="Wingdings" charset="2"/>
              <a:buChar char=""/>
            </a:pPr>
            <a:endParaRPr lang="en-US" sz="2400" b="1" dirty="0"/>
          </a:p>
          <a:p>
            <a:pPr marL="742950" lvl="1" indent="-285750">
              <a:buClr>
                <a:schemeClr val="accent5"/>
              </a:buClr>
              <a:buSzPct val="104000"/>
              <a:buFont typeface="Wingdings" charset="2"/>
              <a:buChar char=""/>
            </a:pPr>
            <a:r>
              <a:rPr lang="en-US" sz="2000" dirty="0"/>
              <a:t>Pay with pre-loaded dollars from their credit card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92294" y="0"/>
            <a:ext cx="4430150" cy="1160747"/>
            <a:chOff x="6576222" y="94890"/>
            <a:chExt cx="4430150" cy="1160747"/>
          </a:xfrm>
        </p:grpSpPr>
        <p:sp>
          <p:nvSpPr>
            <p:cNvPr id="4" name="Rectangle 3"/>
            <p:cNvSpPr/>
            <p:nvPr/>
          </p:nvSpPr>
          <p:spPr>
            <a:xfrm>
              <a:off x="6576222" y="94890"/>
              <a:ext cx="4409464" cy="1160747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6685808" y="221081"/>
              <a:ext cx="4320564" cy="98982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>
                <a:defRPr b="1">
                  <a:solidFill>
                    <a:schemeClr val="bg1"/>
                  </a:solidFill>
                </a:defRPr>
              </a:lvl1pPr>
            </a:lstStyle>
            <a:p>
              <a:pPr algn="ctr">
                <a:lnSpc>
                  <a:spcPct val="80000"/>
                </a:lnSpc>
              </a:pPr>
              <a:r>
                <a:rPr lang="en-US" sz="3600" b="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Stored Value:</a:t>
              </a:r>
            </a:p>
            <a:p>
              <a:pPr algn="ctr">
                <a:lnSpc>
                  <a:spcPct val="80000"/>
                </a:lnSpc>
              </a:pPr>
              <a:r>
                <a:rPr lang="en-US" sz="3600" b="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Options of Use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1279997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 xmlns:p14="http://schemas.microsoft.com/office/powerpoint/2010/main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10.0&quot;&gt;&lt;object type=&quot;1&quot; unique_id=&quot;10001&quot;&gt;&lt;object type=&quot;2&quot; unique_id=&quot;10002&quot;&gt;&lt;object type=&quot;3&quot; unique_id=&quot;10003&quot;&gt;&lt;property id=&quot;20148&quot; value=&quot;5&quot;/&gt;&lt;property id=&quot;20300&quot; value=&quot;Slide 1&quot;/&gt;&lt;property id=&quot;20307&quot; value=&quot;437&quot;/&gt;&lt;/object&gt;&lt;object type=&quot;3&quot; unique_id=&quot;10004&quot;&gt;&lt;property id=&quot;20148&quot; value=&quot;5&quot;/&gt;&lt;property id=&quot;20300&quot; value=&quot;Slide 2&quot;/&gt;&lt;property id=&quot;20307&quot; value=&quot;269&quot;/&gt;&lt;/object&gt;&lt;object type=&quot;3&quot; unique_id=&quot;10005&quot;&gt;&lt;property id=&quot;20148&quot; value=&quot;5&quot;/&gt;&lt;property id=&quot;20300&quot; value=&quot;Slide 3&quot;/&gt;&lt;property id=&quot;20307&quot; value=&quot;461&quot;/&gt;&lt;/object&gt;&lt;object type=&quot;3&quot; unique_id=&quot;10006&quot;&gt;&lt;property id=&quot;20148&quot; value=&quot;5&quot;/&gt;&lt;property id=&quot;20300&quot; value=&quot;Slide 4&quot;/&gt;&lt;property id=&quot;20307&quot; value=&quot;516&quot;/&gt;&lt;/object&gt;&lt;object type=&quot;3&quot; unique_id=&quot;10007&quot;&gt;&lt;property id=&quot;20148&quot; value=&quot;5&quot;/&gt;&lt;property id=&quot;20300&quot; value=&quot;Slide 5&quot;/&gt;&lt;property id=&quot;20307&quot; value=&quot;527&quot;/&gt;&lt;/object&gt;&lt;object type=&quot;3&quot; unique_id=&quot;10008&quot;&gt;&lt;property id=&quot;20148&quot; value=&quot;5&quot;/&gt;&lt;property id=&quot;20300&quot; value=&quot;Slide 6&quot;/&gt;&lt;property id=&quot;20307&quot; value=&quot;520&quot;/&gt;&lt;/object&gt;&lt;object type=&quot;3&quot; unique_id=&quot;10009&quot;&gt;&lt;property id=&quot;20148&quot; value=&quot;5&quot;/&gt;&lt;property id=&quot;20300&quot; value=&quot;Slide 7&quot;/&gt;&lt;property id=&quot;20307&quot; value=&quot;528&quot;/&gt;&lt;/object&gt;&lt;object type=&quot;3&quot; unique_id=&quot;10010&quot;&gt;&lt;property id=&quot;20148&quot; value=&quot;5&quot;/&gt;&lt;property id=&quot;20300&quot; value=&quot;Slide 8&quot;/&gt;&lt;property id=&quot;20307&quot; value=&quot;529&quot;/&gt;&lt;/object&gt;&lt;object type=&quot;3&quot; unique_id=&quot;10011&quot;&gt;&lt;property id=&quot;20148&quot; value=&quot;5&quot;/&gt;&lt;property id=&quot;20300&quot; value=&quot;Slide 9&quot;/&gt;&lt;property id=&quot;20307&quot; value=&quot;524&quot;/&gt;&lt;/object&gt;&lt;object type=&quot;3&quot; unique_id=&quot;10012&quot;&gt;&lt;property id=&quot;20148&quot; value=&quot;5&quot;/&gt;&lt;property id=&quot;20300&quot; value=&quot;Slide 10&quot;/&gt;&lt;property id=&quot;20307&quot; value=&quot;522&quot;/&gt;&lt;/object&gt;&lt;object type=&quot;3&quot; unique_id=&quot;10013&quot;&gt;&lt;property id=&quot;20148&quot; value=&quot;5&quot;/&gt;&lt;property id=&quot;20300&quot; value=&quot;Slide 11&quot;/&gt;&lt;property id=&quot;20307&quot; value=&quot;530&quot;/&gt;&lt;/object&gt;&lt;object type=&quot;3&quot; unique_id=&quot;10014&quot;&gt;&lt;property id=&quot;20148&quot; value=&quot;5&quot;/&gt;&lt;property id=&quot;20300&quot; value=&quot;Slide 13&quot;/&gt;&lt;property id=&quot;20307&quot; value=&quot;531&quot;/&gt;&lt;/object&gt;&lt;object type=&quot;3&quot; unique_id=&quot;10015&quot;&gt;&lt;property id=&quot;20148&quot; value=&quot;5&quot;/&gt;&lt;property id=&quot;20300&quot; value=&quot;Slide 14&quot;/&gt;&lt;property id=&quot;20307&quot; value=&quot;532&quot;/&gt;&lt;/object&gt;&lt;object type=&quot;3&quot; unique_id=&quot;10016&quot;&gt;&lt;property id=&quot;20148&quot; value=&quot;5&quot;/&gt;&lt;property id=&quot;20300&quot; value=&quot;Slide 15&quot;/&gt;&lt;property id=&quot;20307&quot; value=&quot;533&quot;/&gt;&lt;/object&gt;&lt;object type=&quot;3&quot; unique_id=&quot;10017&quot;&gt;&lt;property id=&quot;20148&quot; value=&quot;5&quot;/&gt;&lt;property id=&quot;20300&quot; value=&quot;Slide 16&quot;/&gt;&lt;property id=&quot;20307&quot; value=&quot;534&quot;/&gt;&lt;/object&gt;&lt;object type=&quot;3&quot; unique_id=&quot;10018&quot;&gt;&lt;property id=&quot;20148&quot; value=&quot;5&quot;/&gt;&lt;property id=&quot;20300&quot; value=&quot;Slide 17&quot;/&gt;&lt;property id=&quot;20307&quot; value=&quot;535&quot;/&gt;&lt;/object&gt;&lt;object type=&quot;3&quot; unique_id=&quot;10019&quot;&gt;&lt;property id=&quot;20148&quot; value=&quot;5&quot;/&gt;&lt;property id=&quot;20300&quot; value=&quot;Slide 18&quot;/&gt;&lt;property id=&quot;20307&quot; value=&quot;536&quot;/&gt;&lt;/object&gt;&lt;object type=&quot;3&quot; unique_id=&quot;10020&quot;&gt;&lt;property id=&quot;20148&quot; value=&quot;5&quot;/&gt;&lt;property id=&quot;20300&quot; value=&quot;Slide 19&quot;/&gt;&lt;property id=&quot;20307&quot; value=&quot;537&quot;/&gt;&lt;/object&gt;&lt;object type=&quot;3&quot; unique_id=&quot;10021&quot;&gt;&lt;property id=&quot;20148&quot; value=&quot;5&quot;/&gt;&lt;property id=&quot;20300&quot; value=&quot;Slide 20&quot;/&gt;&lt;property id=&quot;20307&quot; value=&quot;538&quot;/&gt;&lt;/object&gt;&lt;object type=&quot;3&quot; unique_id=&quot;10022&quot;&gt;&lt;property id=&quot;20148&quot; value=&quot;5&quot;/&gt;&lt;property id=&quot;20300&quot; value=&quot;Slide 21&quot;/&gt;&lt;property id=&quot;20307&quot; value=&quot;517&quot;/&gt;&lt;/object&gt;&lt;object type=&quot;3&quot; unique_id=&quot;10023&quot;&gt;&lt;property id=&quot;20148&quot; value=&quot;5&quot;/&gt;&lt;property id=&quot;20300&quot; value=&quot;Slide 22&quot;/&gt;&lt;property id=&quot;20307&quot; value=&quot;504&quot;/&gt;&lt;/object&gt;&lt;object type=&quot;3&quot; unique_id=&quot;10024&quot;&gt;&lt;property id=&quot;20148&quot; value=&quot;5&quot;/&gt;&lt;property id=&quot;20300&quot; value=&quot;Slide 23&quot;/&gt;&lt;property id=&quot;20307&quot; value=&quot;539&quot;/&gt;&lt;/object&gt;&lt;object type=&quot;3&quot; unique_id=&quot;10025&quot;&gt;&lt;property id=&quot;20148&quot; value=&quot;5&quot;/&gt;&lt;property id=&quot;20300&quot; value=&quot;Slide 24&quot;/&gt;&lt;property id=&quot;20307&quot; value=&quot;540&quot;/&gt;&lt;/object&gt;&lt;object type=&quot;3&quot; unique_id=&quot;10026&quot;&gt;&lt;property id=&quot;20148&quot; value=&quot;5&quot;/&gt;&lt;property id=&quot;20300&quot; value=&quot;Slide 25&quot;/&gt;&lt;property id=&quot;20307&quot; value=&quot;541&quot;/&gt;&lt;/object&gt;&lt;object type=&quot;3&quot; unique_id=&quot;10027&quot;&gt;&lt;property id=&quot;20148&quot; value=&quot;5&quot;/&gt;&lt;property id=&quot;20300&quot; value=&quot;Slide 26&quot;/&gt;&lt;property id=&quot;20307&quot; value=&quot;542&quot;/&gt;&lt;/object&gt;&lt;object type=&quot;3&quot; unique_id=&quot;10028&quot;&gt;&lt;property id=&quot;20148&quot; value=&quot;5&quot;/&gt;&lt;property id=&quot;20300&quot; value=&quot;Slide 27&quot;/&gt;&lt;property id=&quot;20307&quot; value=&quot;543&quot;/&gt;&lt;/object&gt;&lt;object type=&quot;3&quot; unique_id=&quot;10029&quot;&gt;&lt;property id=&quot;20148&quot; value=&quot;5&quot;/&gt;&lt;property id=&quot;20300&quot; value=&quot;Slide 28&quot;/&gt;&lt;property id=&quot;20307&quot; value=&quot;544&quot;/&gt;&lt;/object&gt;&lt;object type=&quot;3&quot; unique_id=&quot;10030&quot;&gt;&lt;property id=&quot;20148&quot; value=&quot;5&quot;/&gt;&lt;property id=&quot;20300&quot; value=&quot;Slide 29&quot;/&gt;&lt;property id=&quot;20307&quot; value=&quot;545&quot;/&gt;&lt;/object&gt;&lt;object type=&quot;3&quot; unique_id=&quot;10031&quot;&gt;&lt;property id=&quot;20148&quot; value=&quot;5&quot;/&gt;&lt;property id=&quot;20300&quot; value=&quot;Slide 30&quot;/&gt;&lt;property id=&quot;20307&quot; value=&quot;546&quot;/&gt;&lt;/object&gt;&lt;object type=&quot;3&quot; unique_id=&quot;10032&quot;&gt;&lt;property id=&quot;20148&quot; value=&quot;5&quot;/&gt;&lt;property id=&quot;20300&quot; value=&quot;Slide 31&quot;/&gt;&lt;property id=&quot;20307&quot; value=&quot;547&quot;/&gt;&lt;/object&gt;&lt;object type=&quot;3&quot; unique_id=&quot;10033&quot;&gt;&lt;property id=&quot;20148&quot; value=&quot;5&quot;/&gt;&lt;property id=&quot;20300&quot; value=&quot;Slide 32&quot;/&gt;&lt;property id=&quot;20307&quot; value=&quot;548&quot;/&gt;&lt;/object&gt;&lt;object type=&quot;3&quot; unique_id=&quot;10034&quot;&gt;&lt;property id=&quot;20148&quot; value=&quot;5&quot;/&gt;&lt;property id=&quot;20300&quot; value=&quot;Slide 33&quot;/&gt;&lt;property id=&quot;20307&quot; value=&quot;549&quot;/&gt;&lt;/object&gt;&lt;object type=&quot;3&quot; unique_id=&quot;10035&quot;&gt;&lt;property id=&quot;20148&quot; value=&quot;5&quot;/&gt;&lt;property id=&quot;20300&quot; value=&quot;Slide 35&quot;/&gt;&lt;property id=&quot;20307&quot; value=&quot;482&quot;/&gt;&lt;/object&gt;&lt;object type=&quot;3&quot; unique_id=&quot;10036&quot;&gt;&lt;property id=&quot;20148&quot; value=&quot;5&quot;/&gt;&lt;property id=&quot;20300&quot; value=&quot;Slide 36&quot;/&gt;&lt;property id=&quot;20307&quot; value=&quot;550&quot;/&gt;&lt;/object&gt;&lt;object type=&quot;3&quot; unique_id=&quot;10297&quot;&gt;&lt;property id=&quot;20148&quot; value=&quot;5&quot;/&gt;&lt;property id=&quot;20300&quot; value=&quot;Slide 12&quot;/&gt;&lt;property id=&quot;20307&quot; value=&quot;551&quot;/&gt;&lt;/object&gt;&lt;object type=&quot;3&quot; unique_id=&quot;10298&quot;&gt;&lt;property id=&quot;20148&quot; value=&quot;5&quot;/&gt;&lt;property id=&quot;20300&quot; value=&quot;Slide 34&quot;/&gt;&lt;property id=&quot;20307&quot; value=&quot;552&quot;/&gt;&lt;/object&gt;&lt;/object&gt;&lt;object type=&quot;8&quot; unique_id=&quot;10072&quot;&gt;&lt;/object&gt;&lt;/object&gt;&lt;/database&gt;"/>
  <p:tag name="SECTOMILLISECCONVERTED" val="1"/>
</p:tagLst>
</file>

<file path=ppt/theme/theme1.xml><?xml version="1.0" encoding="utf-8"?>
<a:theme xmlns:a="http://schemas.openxmlformats.org/drawingml/2006/main" name="Office Theme">
  <a:themeElements>
    <a:clrScheme name="Custom 52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861929"/>
      </a:accent1>
      <a:accent2>
        <a:srgbClr val="C35679"/>
      </a:accent2>
      <a:accent3>
        <a:srgbClr val="E491B2"/>
      </a:accent3>
      <a:accent4>
        <a:srgbClr val="234C27"/>
      </a:accent4>
      <a:accent5>
        <a:srgbClr val="42884A"/>
      </a:accent5>
      <a:accent6>
        <a:srgbClr val="97B128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13475</TotalTime>
  <Words>667</Words>
  <Application>Microsoft Office PowerPoint</Application>
  <PresentationFormat>Widescreen</PresentationFormat>
  <Paragraphs>130</Paragraphs>
  <Slides>18</Slides>
  <Notes>1</Notes>
  <HiddenSlides>1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9" baseType="lpstr">
      <vt:lpstr>Archer Book</vt:lpstr>
      <vt:lpstr>Arial</vt:lpstr>
      <vt:lpstr>Bebas Neue</vt:lpstr>
      <vt:lpstr>Calibri</vt:lpstr>
      <vt:lpstr>Calibri Light</vt:lpstr>
      <vt:lpstr>Filmotype Lucky</vt:lpstr>
      <vt:lpstr>Helvetica Neue</vt:lpstr>
      <vt:lpstr>Open Sans Light</vt:lpstr>
      <vt:lpstr>Rockwell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Binangkit</dc:creator>
  <cp:lastModifiedBy>Troy Wilson</cp:lastModifiedBy>
  <cp:revision>895</cp:revision>
  <cp:lastPrinted>2015-04-28T15:26:13Z</cp:lastPrinted>
  <dcterms:created xsi:type="dcterms:W3CDTF">2015-02-04T13:10:03Z</dcterms:created>
  <dcterms:modified xsi:type="dcterms:W3CDTF">2018-05-30T17:48:00Z</dcterms:modified>
</cp:coreProperties>
</file>